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89" r:id="rId3"/>
    <p:sldId id="257" r:id="rId4"/>
    <p:sldId id="258" r:id="rId5"/>
    <p:sldId id="259" r:id="rId6"/>
    <p:sldId id="261" r:id="rId7"/>
    <p:sldId id="262" r:id="rId8"/>
    <p:sldId id="260"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90" r:id="rId27"/>
    <p:sldId id="280" r:id="rId28"/>
    <p:sldId id="281" r:id="rId29"/>
    <p:sldId id="291" r:id="rId30"/>
    <p:sldId id="282" r:id="rId31"/>
    <p:sldId id="292" r:id="rId32"/>
    <p:sldId id="283" r:id="rId33"/>
    <p:sldId id="284" r:id="rId34"/>
    <p:sldId id="285" r:id="rId35"/>
    <p:sldId id="286" r:id="rId36"/>
    <p:sldId id="287" r:id="rId37"/>
  </p:sldIdLst>
  <p:sldSz cx="12192000" cy="6858000"/>
  <p:notesSz cx="6858000" cy="9144000"/>
  <p:embeddedFontLst>
    <p:embeddedFont>
      <p:font typeface="Aharoni" panose="02010803020104030203" pitchFamily="2" charset="-79"/>
      <p:bold r:id="rId39"/>
    </p:embeddedFont>
    <p:embeddedFont>
      <p:font typeface="Calibri" panose="020F0502020204030204" pitchFamily="34" charset="0"/>
      <p:regular r:id="rId40"/>
      <p:bold r:id="rId41"/>
      <p:italic r:id="rId42"/>
      <p:boldItalic r:id="rId43"/>
    </p:embeddedFont>
    <p:embeddedFont>
      <p:font typeface="Noto Sans Symbols" panose="020B0604020202020204"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m1BLE38Pw+E3QAv3B68g0clMZ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82" autoAdjust="0"/>
  </p:normalViewPr>
  <p:slideViewPr>
    <p:cSldViewPr snapToGrid="0">
      <p:cViewPr varScale="1">
        <p:scale>
          <a:sx n="95" d="100"/>
          <a:sy n="95" d="100"/>
        </p:scale>
        <p:origin x="1098" y="5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2cbb778ad6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2cbb778ad6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5" name="Google Shape;195;g22cbb778ad6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4168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95" name="Google Shape;295;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8979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17" name="Google Shape;317;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5" name="Google Shape;33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1" name="Google Shape;34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16"/>
        <p:cNvGrpSpPr/>
        <p:nvPr/>
      </p:nvGrpSpPr>
      <p:grpSpPr>
        <a:xfrm>
          <a:off x="0" y="0"/>
          <a:ext cx="0" cy="0"/>
          <a:chOff x="0" y="0"/>
          <a:chExt cx="0" cy="0"/>
        </a:xfrm>
      </p:grpSpPr>
      <p:sp>
        <p:nvSpPr>
          <p:cNvPr id="17" name="Google Shape;17;p31"/>
          <p:cNvSpPr/>
          <p:nvPr/>
        </p:nvSpPr>
        <p:spPr>
          <a:xfrm>
            <a:off x="0" y="0"/>
            <a:ext cx="12192000" cy="4572001"/>
          </a:xfrm>
          <a:prstGeom prst="rect">
            <a:avLst/>
          </a:prstGeom>
          <a:solidFill>
            <a:srgbClr val="148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1"/>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1"/>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21" name="Google Shape;21;p31"/>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24" name="Google Shape;24;p31"/>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5"/>
        <p:cNvGrpSpPr/>
        <p:nvPr/>
      </p:nvGrpSpPr>
      <p:grpSpPr>
        <a:xfrm>
          <a:off x="0" y="0"/>
          <a:ext cx="0" cy="0"/>
          <a:chOff x="0" y="0"/>
          <a:chExt cx="0" cy="0"/>
        </a:xfrm>
      </p:grpSpPr>
      <p:sp>
        <p:nvSpPr>
          <p:cNvPr id="26" name="Google Shape;26;p32"/>
          <p:cNvSpPr txBox="1">
            <a:spLocks noGrp="1"/>
          </p:cNvSpPr>
          <p:nvPr>
            <p:ph type="title"/>
          </p:nvPr>
        </p:nvSpPr>
        <p:spPr>
          <a:xfrm>
            <a:off x="1024128" y="0"/>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2"/>
          <p:cNvSpPr txBox="1">
            <a:spLocks noGrp="1"/>
          </p:cNvSpPr>
          <p:nvPr>
            <p:ph type="body" idx="1"/>
          </p:nvPr>
        </p:nvSpPr>
        <p:spPr>
          <a:xfrm>
            <a:off x="1024128" y="1202724"/>
            <a:ext cx="9973500" cy="5173500"/>
          </a:xfrm>
          <a:prstGeom prst="rect">
            <a:avLst/>
          </a:prstGeom>
          <a:solidFill>
            <a:schemeClr val="lt1"/>
          </a:solidFill>
          <a:ln>
            <a:noFill/>
          </a:ln>
        </p:spPr>
        <p:txBody>
          <a:bodyPr spcFirstLastPara="1" wrap="square" lIns="45700" tIns="45700" rIns="45700" bIns="45700" anchor="t" anchorCtr="0">
            <a:normAutofit/>
          </a:bodyPr>
          <a:lstStyle>
            <a:lvl1pPr marL="457200" lvl="0" indent="-342900" algn="l">
              <a:lnSpc>
                <a:spcPct val="90000"/>
              </a:lnSpc>
              <a:spcBef>
                <a:spcPts val="0"/>
              </a:spcBef>
              <a:spcAft>
                <a:spcPts val="0"/>
              </a:spcAft>
              <a:buSzPts val="1800"/>
              <a:buAutoNum type="arabicPeriod"/>
              <a:defRPr/>
            </a:lvl1pPr>
            <a:lvl2pPr marL="914400" lvl="1" indent="-342900" algn="l">
              <a:lnSpc>
                <a:spcPct val="90000"/>
              </a:lnSpc>
              <a:spcBef>
                <a:spcPts val="200"/>
              </a:spcBef>
              <a:spcAft>
                <a:spcPts val="0"/>
              </a:spcAft>
              <a:buSzPts val="1800"/>
              <a:buAutoNum type="alphaLcPeriod"/>
              <a:defRPr/>
            </a:lvl2pPr>
            <a:lvl3pPr marL="1371600" lvl="2" indent="-342900" algn="l">
              <a:lnSpc>
                <a:spcPct val="90000"/>
              </a:lnSpc>
              <a:spcBef>
                <a:spcPts val="400"/>
              </a:spcBef>
              <a:spcAft>
                <a:spcPts val="0"/>
              </a:spcAft>
              <a:buSzPts val="1800"/>
              <a:buAutoNum type="romanLcPeriod"/>
              <a:defRPr/>
            </a:lvl3pPr>
            <a:lvl4pPr marL="1828800" lvl="3" indent="-342900" algn="l">
              <a:lnSpc>
                <a:spcPct val="90000"/>
              </a:lnSpc>
              <a:spcBef>
                <a:spcPts val="400"/>
              </a:spcBef>
              <a:spcAft>
                <a:spcPts val="0"/>
              </a:spcAft>
              <a:buSzPts val="1800"/>
              <a:buAutoNum type="arabicPeriod"/>
              <a:defRPr/>
            </a:lvl4pPr>
            <a:lvl5pPr marL="2286000" lvl="4" indent="-342900" algn="l">
              <a:lnSpc>
                <a:spcPct val="90000"/>
              </a:lnSpc>
              <a:spcBef>
                <a:spcPts val="400"/>
              </a:spcBef>
              <a:spcAft>
                <a:spcPts val="0"/>
              </a:spcAft>
              <a:buSzPts val="1800"/>
              <a:buAutoNum type="alphaLcPeriod"/>
              <a:defRPr/>
            </a:lvl5pPr>
            <a:lvl6pPr marL="2743200" lvl="5" indent="-342900" algn="l">
              <a:lnSpc>
                <a:spcPct val="90000"/>
              </a:lnSpc>
              <a:spcBef>
                <a:spcPts val="400"/>
              </a:spcBef>
              <a:spcAft>
                <a:spcPts val="0"/>
              </a:spcAft>
              <a:buSzPts val="1800"/>
              <a:buAutoNum type="romanLcPeriod"/>
              <a:defRPr/>
            </a:lvl6pPr>
            <a:lvl7pPr marL="3200400" lvl="6" indent="-342900" algn="l">
              <a:lnSpc>
                <a:spcPct val="90000"/>
              </a:lnSpc>
              <a:spcBef>
                <a:spcPts val="400"/>
              </a:spcBef>
              <a:spcAft>
                <a:spcPts val="0"/>
              </a:spcAft>
              <a:buSzPts val="1800"/>
              <a:buAutoNum type="arabicPeriod"/>
              <a:defRPr/>
            </a:lvl7pPr>
            <a:lvl8pPr marL="3657600" lvl="7" indent="-342900" algn="l">
              <a:lnSpc>
                <a:spcPct val="90000"/>
              </a:lnSpc>
              <a:spcBef>
                <a:spcPts val="400"/>
              </a:spcBef>
              <a:spcAft>
                <a:spcPts val="0"/>
              </a:spcAft>
              <a:buSzPts val="1800"/>
              <a:buAutoNum type="alphaLcPeriod"/>
              <a:defRPr/>
            </a:lvl8pPr>
            <a:lvl9pPr marL="4114800" lvl="8" indent="-342900" algn="l">
              <a:lnSpc>
                <a:spcPct val="90000"/>
              </a:lnSpc>
              <a:spcBef>
                <a:spcPts val="400"/>
              </a:spcBef>
              <a:spcAft>
                <a:spcPts val="400"/>
              </a:spcAft>
              <a:buSzPts val="1800"/>
              <a:buAutoNum type="romanLcPeriod"/>
              <a:defRPr/>
            </a:lvl9pPr>
          </a:lstStyle>
          <a:p>
            <a:endParaRPr/>
          </a:p>
        </p:txBody>
      </p:sp>
      <p:sp>
        <p:nvSpPr>
          <p:cNvPr id="28" name="Google Shape;28;p32"/>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31" name="Google Shape;31;p32"/>
          <p:cNvCxnSpPr/>
          <p:nvPr/>
        </p:nvCxnSpPr>
        <p:spPr>
          <a:xfrm>
            <a:off x="705041" y="328613"/>
            <a:ext cx="0" cy="728663"/>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2"/>
        <p:cNvGrpSpPr/>
        <p:nvPr/>
      </p:nvGrpSpPr>
      <p:grpSpPr>
        <a:xfrm>
          <a:off x="0" y="0"/>
          <a:ext cx="0" cy="0"/>
          <a:chOff x="0" y="0"/>
          <a:chExt cx="0" cy="0"/>
        </a:xfrm>
      </p:grpSpPr>
      <p:sp>
        <p:nvSpPr>
          <p:cNvPr id="33" name="Google Shape;33;p37"/>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7"/>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1117261" y="27432"/>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3"/>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41" name="Google Shape;41;p33"/>
          <p:cNvCxnSpPr/>
          <p:nvPr/>
        </p:nvCxnSpPr>
        <p:spPr>
          <a:xfrm>
            <a:off x="705041" y="328613"/>
            <a:ext cx="0" cy="728663"/>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2"/>
        <p:cNvGrpSpPr/>
        <p:nvPr/>
      </p:nvGrpSpPr>
      <p:grpSpPr>
        <a:xfrm>
          <a:off x="0" y="0"/>
          <a:ext cx="0" cy="0"/>
          <a:chOff x="0" y="0"/>
          <a:chExt cx="0" cy="0"/>
        </a:xfrm>
      </p:grpSpPr>
      <p:sp>
        <p:nvSpPr>
          <p:cNvPr id="43" name="Google Shape;43;p34"/>
          <p:cNvSpPr/>
          <p:nvPr/>
        </p:nvSpPr>
        <p:spPr>
          <a:xfrm>
            <a:off x="0" y="0"/>
            <a:ext cx="12192000" cy="4572001"/>
          </a:xfrm>
          <a:prstGeom prst="rect">
            <a:avLst/>
          </a:prstGeom>
          <a:solidFill>
            <a:srgbClr val="1D9A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4"/>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4"/>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7" name="Google Shape;47;p34"/>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4"/>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50" name="Google Shape;50;p34"/>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1024128" y="0"/>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4" name="Google Shape;54;p36"/>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36"/>
          <p:cNvSpPr txBox="1">
            <a:spLocks noGrp="1"/>
          </p:cNvSpPr>
          <p:nvPr>
            <p:ph type="body" idx="3"/>
          </p:nvPr>
        </p:nvSpPr>
        <p:spPr>
          <a:xfrm>
            <a:off x="599088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6" name="Google Shape;56;p36"/>
          <p:cNvSpPr txBox="1">
            <a:spLocks noGrp="1"/>
          </p:cNvSpPr>
          <p:nvPr>
            <p:ph type="body" idx="4"/>
          </p:nvPr>
        </p:nvSpPr>
        <p:spPr>
          <a:xfrm>
            <a:off x="599088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7" name="Google Shape;57;p36"/>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60" name="Google Shape;60;p36"/>
          <p:cNvCxnSpPr/>
          <p:nvPr/>
        </p:nvCxnSpPr>
        <p:spPr>
          <a:xfrm>
            <a:off x="705041" y="328613"/>
            <a:ext cx="0" cy="728663"/>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38"/>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4000"/>
              <a:buFont typeface="Twentieth Century"/>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8"/>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
              <a:defRPr sz="2400"/>
            </a:lvl1pPr>
            <a:lvl2pPr marL="914400" lvl="1" indent="-355600" algn="l">
              <a:lnSpc>
                <a:spcPct val="90000"/>
              </a:lnSpc>
              <a:spcBef>
                <a:spcPts val="200"/>
              </a:spcBef>
              <a:spcAft>
                <a:spcPts val="0"/>
              </a:spcAft>
              <a:buSzPts val="2000"/>
              <a:buChar char="?"/>
              <a:defRPr sz="2000"/>
            </a:lvl2pPr>
            <a:lvl3pPr marL="1371600" lvl="2" indent="-330200" algn="l">
              <a:lnSpc>
                <a:spcPct val="90000"/>
              </a:lnSpc>
              <a:spcBef>
                <a:spcPts val="400"/>
              </a:spcBef>
              <a:spcAft>
                <a:spcPts val="0"/>
              </a:spcAft>
              <a:buSzPts val="1600"/>
              <a:buChar char="?"/>
              <a:defRPr sz="16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64" name="Google Shape;64;p38"/>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5" name="Google Shape;65;p38"/>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8"/>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body" idx="1"/>
          </p:nvPr>
        </p:nvSpPr>
        <p:spPr>
          <a:xfrm rot="5400000">
            <a:off x="3872485" y="-562356"/>
            <a:ext cx="4023360" cy="972007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1" name="Google Shape;71;p40"/>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0"/>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rot="5400000">
            <a:off x="7334251" y="2152650"/>
            <a:ext cx="5410200" cy="2628900"/>
          </a:xfrm>
          <a:prstGeom prst="rect">
            <a:avLst/>
          </a:prstGeom>
          <a:noFill/>
          <a:ln>
            <a:noFill/>
          </a:ln>
        </p:spPr>
        <p:txBody>
          <a:bodyPr spcFirstLastPara="1" wrap="square" lIns="45700" tIns="91425" rIns="45700" bIns="91425"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1"/>
          <p:cNvSpPr txBox="1">
            <a:spLocks noGrp="1"/>
          </p:cNvSpPr>
          <p:nvPr>
            <p:ph type="body" idx="1"/>
          </p:nvPr>
        </p:nvSpPr>
        <p:spPr>
          <a:xfrm rot="5400000">
            <a:off x="2076451"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41"/>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80" name="Google Shape;80;p41"/>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0C0C0C"/>
              </a:buClr>
              <a:buSzPts val="5000"/>
              <a:buFont typeface="Twentieth Century"/>
              <a:buNone/>
              <a:defRPr sz="5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1"/>
              </a:buClr>
              <a:buSzPts val="2200"/>
              <a:buFont typeface="Twentieth Century"/>
              <a:buChar char=" "/>
              <a:defRPr sz="22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30"/>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 name="Google Shape;13;p30"/>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 name="Google Shape;14;p3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15" name="Google Shape;15;p30"/>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ciudidasafeguards.com/portfolio-documents" TargetMode="Externa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42.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2.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hyperlink" Target="https://www.ciudidasafeguards.com/portfolio-documents" TargetMode="Externa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docs.google.com/forms/d/e/1FAIpQLSe2CcYjtQZ0eJAAhHL9wktlkvFE4StyZMbc1Z-jVMeip5MYsw/viewform?usp=sf_lin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colleen@tautai.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mailto:gazza700@gmai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iudidasafeguards.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Autofit/>
          </a:bodyPr>
          <a:lstStyle/>
          <a:p>
            <a:pPr marL="0" lvl="0" indent="0" algn="r" rtl="0">
              <a:lnSpc>
                <a:spcPct val="80000"/>
              </a:lnSpc>
              <a:spcBef>
                <a:spcPts val="0"/>
              </a:spcBef>
              <a:spcAft>
                <a:spcPts val="0"/>
              </a:spcAft>
              <a:buClr>
                <a:srgbClr val="0D5672"/>
              </a:buClr>
              <a:buSzPts val="4000"/>
              <a:buFont typeface="Aharoni"/>
              <a:buNone/>
            </a:pPr>
            <a:r>
              <a:rPr lang="en-US" sz="4000">
                <a:solidFill>
                  <a:srgbClr val="0D5672"/>
                </a:solidFill>
                <a:latin typeface="Aharoni"/>
                <a:ea typeface="Aharoni"/>
                <a:cs typeface="Aharoni"/>
                <a:sym typeface="Aharoni"/>
              </a:rPr>
              <a:t>ENVIRONMENTAL &amp; SOCIAL Risk Management</a:t>
            </a:r>
            <a:endParaRPr sz="4000">
              <a:solidFill>
                <a:srgbClr val="0D5672"/>
              </a:solidFill>
              <a:latin typeface="Aharoni"/>
              <a:ea typeface="Aharoni"/>
              <a:cs typeface="Aharoni"/>
              <a:sym typeface="Aharoni"/>
            </a:endParaRPr>
          </a:p>
        </p:txBody>
      </p:sp>
      <p:sp>
        <p:nvSpPr>
          <p:cNvPr id="86" name="Google Shape;86;p1"/>
          <p:cNvSpPr txBox="1">
            <a:spLocks noGrp="1"/>
          </p:cNvSpPr>
          <p:nvPr>
            <p:ph type="subTitle" idx="1"/>
          </p:nvPr>
        </p:nvSpPr>
        <p:spPr>
          <a:xfrm>
            <a:off x="7947802" y="6336912"/>
            <a:ext cx="4244197" cy="40095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200"/>
              </a:spcBef>
              <a:spcAft>
                <a:spcPts val="0"/>
              </a:spcAft>
              <a:buSzPts val="2600"/>
              <a:buNone/>
            </a:pPr>
            <a:r>
              <a:rPr lang="en-US" sz="2800" b="1">
                <a:solidFill>
                  <a:srgbClr val="0070C0"/>
                </a:solidFill>
              </a:rPr>
              <a:t>CIU Safeguards Team</a:t>
            </a:r>
            <a:endParaRPr sz="2800" b="1">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13"/>
          <p:cNvSpPr txBox="1">
            <a:spLocks noGrp="1"/>
          </p:cNvSpPr>
          <p:nvPr>
            <p:ph type="title"/>
          </p:nvPr>
        </p:nvSpPr>
        <p:spPr>
          <a:xfrm>
            <a:off x="935227" y="551555"/>
            <a:ext cx="10672103" cy="838231"/>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200"/>
              <a:buFont typeface="Aharoni"/>
              <a:buNone/>
            </a:pPr>
            <a:r>
              <a:rPr lang="en-US" sz="3200">
                <a:latin typeface="Aharoni"/>
                <a:ea typeface="Aharoni"/>
                <a:cs typeface="Aharoni"/>
                <a:sym typeface="Aharoni"/>
              </a:rPr>
              <a:t>CONTRACTOR ENVIRONMENTAL AND SOCIAL MANAGEMENT PLAN C-ESMP</a:t>
            </a:r>
            <a:endParaRPr sz="3200">
              <a:latin typeface="Aharoni"/>
              <a:ea typeface="Aharoni"/>
              <a:cs typeface="Aharoni"/>
              <a:sym typeface="Aharoni"/>
            </a:endParaRPr>
          </a:p>
        </p:txBody>
      </p:sp>
      <p:sp>
        <p:nvSpPr>
          <p:cNvPr id="182" name="Google Shape;182;p13"/>
          <p:cNvSpPr txBox="1">
            <a:spLocks noGrp="1"/>
          </p:cNvSpPr>
          <p:nvPr>
            <p:ph type="body" idx="1"/>
          </p:nvPr>
        </p:nvSpPr>
        <p:spPr>
          <a:xfrm>
            <a:off x="693927" y="1965569"/>
            <a:ext cx="4781361" cy="4399158"/>
          </a:xfrm>
          <a:prstGeom prst="rect">
            <a:avLst/>
          </a:prstGeom>
          <a:noFill/>
          <a:ln>
            <a:noFill/>
          </a:ln>
        </p:spPr>
        <p:txBody>
          <a:bodyPr spcFirstLastPara="1" wrap="square" lIns="45700" tIns="45700" rIns="45700" bIns="45700" anchor="t" anchorCtr="0">
            <a:normAutofit/>
          </a:bodyPr>
          <a:lstStyle/>
          <a:p>
            <a:pPr marL="449263" lvl="0" indent="-449263" algn="l" rtl="0">
              <a:lnSpc>
                <a:spcPct val="90000"/>
              </a:lnSpc>
              <a:spcBef>
                <a:spcPts val="0"/>
              </a:spcBef>
              <a:spcAft>
                <a:spcPts val="0"/>
              </a:spcAft>
              <a:buSzPts val="1800"/>
              <a:buFont typeface="Noto Sans Symbols"/>
              <a:buChar char="❑"/>
            </a:pPr>
            <a:r>
              <a:rPr lang="en-US" sz="1800" b="1">
                <a:solidFill>
                  <a:srgbClr val="264457"/>
                </a:solidFill>
                <a:latin typeface="Calibri"/>
                <a:ea typeface="Calibri"/>
                <a:cs typeface="Calibri"/>
                <a:sym typeface="Calibri"/>
              </a:rPr>
              <a:t>Manages E&amp;S, Security, Health and Safety risks related to the construction activities.  </a:t>
            </a:r>
            <a:endParaRPr/>
          </a:p>
          <a:p>
            <a:pPr marL="449263" lvl="0" indent="-449263" algn="l" rtl="0">
              <a:lnSpc>
                <a:spcPct val="90000"/>
              </a:lnSpc>
              <a:spcBef>
                <a:spcPts val="1400"/>
              </a:spcBef>
              <a:spcAft>
                <a:spcPts val="0"/>
              </a:spcAft>
              <a:buSzPts val="1800"/>
              <a:buFont typeface="Noto Sans Symbols"/>
              <a:buChar char="❑"/>
            </a:pPr>
            <a:r>
              <a:rPr lang="en-US" sz="1800" b="1">
                <a:solidFill>
                  <a:srgbClr val="487B78"/>
                </a:solidFill>
                <a:latin typeface="Calibri"/>
                <a:ea typeface="Calibri"/>
                <a:cs typeface="Calibri"/>
                <a:sym typeface="Calibri"/>
              </a:rPr>
              <a:t>To be prepared by Contractors and cleared by CIU (and WB as agreed)</a:t>
            </a:r>
            <a:endParaRPr/>
          </a:p>
          <a:p>
            <a:pPr marL="449263" lvl="0" indent="-449263" algn="l" rtl="0">
              <a:lnSpc>
                <a:spcPct val="90000"/>
              </a:lnSpc>
              <a:spcBef>
                <a:spcPts val="1400"/>
              </a:spcBef>
              <a:spcAft>
                <a:spcPts val="0"/>
              </a:spcAft>
              <a:buSzPts val="1800"/>
              <a:buFont typeface="Noto Sans Symbols"/>
              <a:buChar char="❑"/>
            </a:pPr>
            <a:r>
              <a:rPr lang="en-US" sz="1800" b="1">
                <a:solidFill>
                  <a:srgbClr val="7F7F7F"/>
                </a:solidFill>
                <a:latin typeface="Calibri"/>
                <a:ea typeface="Calibri"/>
                <a:cs typeface="Calibri"/>
                <a:sym typeface="Calibri"/>
              </a:rPr>
              <a:t>Detail depends on the Project ESMP, LMP, SEP and Project Contract.</a:t>
            </a:r>
            <a:endParaRPr/>
          </a:p>
          <a:p>
            <a:pPr marL="449263" lvl="0" indent="-449263" algn="l" rtl="0">
              <a:lnSpc>
                <a:spcPct val="90000"/>
              </a:lnSpc>
              <a:spcBef>
                <a:spcPts val="1400"/>
              </a:spcBef>
              <a:spcAft>
                <a:spcPts val="0"/>
              </a:spcAft>
              <a:buSzPts val="1800"/>
              <a:buFont typeface="Noto Sans Symbols"/>
              <a:buChar char="❑"/>
            </a:pPr>
            <a:r>
              <a:rPr lang="en-US" sz="1800" b="1">
                <a:solidFill>
                  <a:srgbClr val="2E663E"/>
                </a:solidFill>
                <a:latin typeface="Calibri"/>
                <a:ea typeface="Calibri"/>
                <a:cs typeface="Calibri"/>
                <a:sym typeface="Calibri"/>
              </a:rPr>
              <a:t>Specific to the risks that relate to the activities under the control of the Contractor. </a:t>
            </a:r>
            <a:endParaRPr sz="1800" b="1">
              <a:solidFill>
                <a:srgbClr val="2E663E"/>
              </a:solidFill>
              <a:latin typeface="Calibri"/>
              <a:ea typeface="Calibri"/>
              <a:cs typeface="Calibri"/>
              <a:sym typeface="Calibri"/>
            </a:endParaRPr>
          </a:p>
          <a:p>
            <a:pPr marL="449263" lvl="0" indent="-449263" algn="l" rtl="0">
              <a:lnSpc>
                <a:spcPct val="90000"/>
              </a:lnSpc>
              <a:spcBef>
                <a:spcPts val="1400"/>
              </a:spcBef>
              <a:spcAft>
                <a:spcPts val="0"/>
              </a:spcAft>
              <a:buSzPts val="1800"/>
              <a:buFont typeface="Noto Sans Symbols"/>
              <a:buChar char="❑"/>
            </a:pPr>
            <a:r>
              <a:rPr lang="en-US" sz="1800" b="1">
                <a:latin typeface="Calibri"/>
                <a:ea typeface="Calibri"/>
                <a:cs typeface="Calibri"/>
                <a:sym typeface="Calibri"/>
              </a:rPr>
              <a:t>Proportionate to Project risks.</a:t>
            </a:r>
            <a:endParaRPr/>
          </a:p>
          <a:p>
            <a:pPr marL="91440" lvl="0" indent="0" algn="l" rtl="0">
              <a:lnSpc>
                <a:spcPct val="90000"/>
              </a:lnSpc>
              <a:spcBef>
                <a:spcPts val="1400"/>
              </a:spcBef>
              <a:spcAft>
                <a:spcPts val="0"/>
              </a:spcAft>
              <a:buSzPts val="2200"/>
              <a:buNone/>
            </a:pPr>
            <a:endParaRPr b="1">
              <a:latin typeface="Calibri"/>
              <a:ea typeface="Calibri"/>
              <a:cs typeface="Calibri"/>
              <a:sym typeface="Calibri"/>
            </a:endParaRPr>
          </a:p>
        </p:txBody>
      </p:sp>
      <p:pic>
        <p:nvPicPr>
          <p:cNvPr id="183" name="Google Shape;183;p13" descr="A body of water with rocks and trees around it&#10;&#10;Description automatically generated with low confidence"/>
          <p:cNvPicPr preferRelativeResize="0"/>
          <p:nvPr/>
        </p:nvPicPr>
        <p:blipFill rotWithShape="1">
          <a:blip r:embed="rId3">
            <a:alphaModFix/>
          </a:blip>
          <a:srcRect/>
          <a:stretch/>
        </p:blipFill>
        <p:spPr>
          <a:xfrm>
            <a:off x="5799437" y="1713339"/>
            <a:ext cx="5404023" cy="4774956"/>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25"/>
          <p:cNvSpPr txBox="1">
            <a:spLocks noGrp="1"/>
          </p:cNvSpPr>
          <p:nvPr>
            <p:ph type="body" idx="1"/>
          </p:nvPr>
        </p:nvSpPr>
        <p:spPr>
          <a:xfrm>
            <a:off x="728852" y="1720375"/>
            <a:ext cx="5270498" cy="4351338"/>
          </a:xfrm>
          <a:prstGeom prst="rect">
            <a:avLst/>
          </a:prstGeom>
          <a:noFill/>
          <a:ln>
            <a:noFill/>
          </a:ln>
        </p:spPr>
        <p:txBody>
          <a:bodyPr spcFirstLastPara="1" wrap="square" lIns="45700" tIns="45700" rIns="45700" bIns="45700" anchor="t" anchorCtr="0">
            <a:normAutofit/>
          </a:bodyPr>
          <a:lstStyle/>
          <a:p>
            <a:pPr marL="534988" lvl="1" indent="-406400" algn="l" rtl="0">
              <a:lnSpc>
                <a:spcPct val="90000"/>
              </a:lnSpc>
              <a:spcBef>
                <a:spcPts val="0"/>
              </a:spcBef>
              <a:spcAft>
                <a:spcPts val="0"/>
              </a:spcAft>
              <a:buSzPts val="2400"/>
              <a:buFont typeface="Noto Sans Symbols"/>
              <a:buChar char="❑"/>
            </a:pPr>
            <a:r>
              <a:rPr lang="en-US" sz="2400">
                <a:latin typeface="Twentieth Century"/>
                <a:ea typeface="Twentieth Century"/>
                <a:cs typeface="Twentieth Century"/>
                <a:sym typeface="Twentieth Century"/>
              </a:rPr>
              <a:t>Is a </a:t>
            </a:r>
            <a:r>
              <a:rPr lang="en-US" sz="2400" b="1">
                <a:latin typeface="Twentieth Century"/>
                <a:ea typeface="Twentieth Century"/>
                <a:cs typeface="Twentieth Century"/>
                <a:sym typeface="Twentieth Century"/>
              </a:rPr>
              <a:t>legal</a:t>
            </a:r>
            <a:r>
              <a:rPr lang="en-US" sz="2400">
                <a:latin typeface="Twentieth Century"/>
                <a:ea typeface="Twentieth Century"/>
                <a:cs typeface="Twentieth Century"/>
                <a:sym typeface="Twentieth Century"/>
              </a:rPr>
              <a:t> </a:t>
            </a:r>
            <a:r>
              <a:rPr lang="en-US" sz="2400" b="1">
                <a:latin typeface="Twentieth Century"/>
                <a:ea typeface="Twentieth Century"/>
                <a:cs typeface="Twentieth Century"/>
                <a:sym typeface="Twentieth Century"/>
              </a:rPr>
              <a:t>agreement</a:t>
            </a:r>
            <a:r>
              <a:rPr lang="en-US" sz="2400">
                <a:latin typeface="Twentieth Century"/>
                <a:ea typeface="Twentieth Century"/>
                <a:cs typeface="Twentieth Century"/>
                <a:sym typeface="Twentieth Century"/>
              </a:rPr>
              <a:t> between GoRMI and the World Bank and forms part of the Project Finance Agreement </a:t>
            </a:r>
            <a:endParaRPr/>
          </a:p>
          <a:p>
            <a:pPr marL="534988" lvl="1" indent="-406400" algn="l" rtl="0">
              <a:lnSpc>
                <a:spcPct val="90000"/>
              </a:lnSpc>
              <a:spcBef>
                <a:spcPts val="1400"/>
              </a:spcBef>
              <a:spcAft>
                <a:spcPts val="0"/>
              </a:spcAft>
              <a:buSzPts val="2400"/>
              <a:buFont typeface="Noto Sans Symbols"/>
              <a:buChar char="❑"/>
            </a:pPr>
            <a:r>
              <a:rPr lang="en-US" sz="2400">
                <a:latin typeface="Twentieth Century"/>
                <a:ea typeface="Twentieth Century"/>
                <a:cs typeface="Twentieth Century"/>
                <a:sym typeface="Twentieth Century"/>
              </a:rPr>
              <a:t>Includes </a:t>
            </a:r>
            <a:r>
              <a:rPr lang="en-US" sz="2400" b="1">
                <a:latin typeface="Twentieth Century"/>
                <a:ea typeface="Twentieth Century"/>
                <a:cs typeface="Twentieth Century"/>
                <a:sym typeface="Twentieth Century"/>
              </a:rPr>
              <a:t>time-bound actions </a:t>
            </a:r>
            <a:r>
              <a:rPr lang="en-US" sz="2400">
                <a:latin typeface="Twentieth Century"/>
                <a:ea typeface="Twentieth Century"/>
                <a:cs typeface="Twentieth Century"/>
                <a:sym typeface="Twentieth Century"/>
              </a:rPr>
              <a:t>that must be </a:t>
            </a:r>
            <a:r>
              <a:rPr lang="en-US" sz="2400" b="1">
                <a:latin typeface="Twentieth Century"/>
                <a:ea typeface="Twentieth Century"/>
                <a:cs typeface="Twentieth Century"/>
                <a:sym typeface="Twentieth Century"/>
              </a:rPr>
              <a:t>monitored </a:t>
            </a:r>
            <a:r>
              <a:rPr lang="en-US" sz="2400">
                <a:latin typeface="Twentieth Century"/>
                <a:ea typeface="Twentieth Century"/>
                <a:cs typeface="Twentieth Century"/>
                <a:sym typeface="Twentieth Century"/>
              </a:rPr>
              <a:t>and </a:t>
            </a:r>
            <a:r>
              <a:rPr lang="en-US" sz="2400" b="1">
                <a:latin typeface="Twentieth Century"/>
                <a:ea typeface="Twentieth Century"/>
                <a:cs typeface="Twentieth Century"/>
                <a:sym typeface="Twentieth Century"/>
              </a:rPr>
              <a:t>reported on </a:t>
            </a:r>
            <a:r>
              <a:rPr lang="en-US" sz="2400">
                <a:latin typeface="Twentieth Century"/>
                <a:ea typeface="Twentieth Century"/>
                <a:cs typeface="Twentieth Century"/>
                <a:sym typeface="Twentieth Century"/>
              </a:rPr>
              <a:t>as per the agreement</a:t>
            </a:r>
            <a:endParaRPr/>
          </a:p>
          <a:p>
            <a:pPr marL="534988" lvl="1" indent="-406400" algn="l" rtl="0">
              <a:lnSpc>
                <a:spcPct val="90000"/>
              </a:lnSpc>
              <a:spcBef>
                <a:spcPts val="1400"/>
              </a:spcBef>
              <a:spcAft>
                <a:spcPts val="0"/>
              </a:spcAft>
              <a:buSzPts val="2400"/>
              <a:buFont typeface="Noto Sans Symbols"/>
              <a:buChar char="❑"/>
            </a:pPr>
            <a:r>
              <a:rPr lang="en-US" sz="2400">
                <a:latin typeface="Twentieth Century"/>
                <a:ea typeface="Twentieth Century"/>
                <a:cs typeface="Twentieth Century"/>
                <a:sym typeface="Twentieth Century"/>
              </a:rPr>
              <a:t>Purpose is to ensure protection of the environment, people’s health, safety and human rights</a:t>
            </a:r>
            <a:endParaRPr/>
          </a:p>
          <a:p>
            <a:pPr marL="91440" lvl="0" indent="0" algn="l" rtl="0">
              <a:lnSpc>
                <a:spcPct val="90000"/>
              </a:lnSpc>
              <a:spcBef>
                <a:spcPts val="2400"/>
              </a:spcBef>
              <a:spcAft>
                <a:spcPts val="0"/>
              </a:spcAft>
              <a:buSzPts val="2600"/>
              <a:buNone/>
            </a:pPr>
            <a:endParaRPr sz="2600"/>
          </a:p>
        </p:txBody>
      </p:sp>
      <p:sp>
        <p:nvSpPr>
          <p:cNvPr id="190" name="Google Shape;190;p25"/>
          <p:cNvSpPr txBox="1"/>
          <p:nvPr/>
        </p:nvSpPr>
        <p:spPr>
          <a:xfrm>
            <a:off x="728852" y="-1954"/>
            <a:ext cx="10953559" cy="1499616"/>
          </a:xfrm>
          <a:prstGeom prst="rect">
            <a:avLst/>
          </a:prstGeom>
          <a:noFill/>
          <a:ln>
            <a:noFill/>
          </a:ln>
        </p:spPr>
        <p:txBody>
          <a:bodyPr spcFirstLastPara="1" wrap="square" lIns="91425" tIns="45700" rIns="91425" bIns="45700" anchor="ctr" anchorCtr="0">
            <a:normAutofit/>
          </a:bodyPr>
          <a:lstStyle/>
          <a:p>
            <a:pPr marL="0" marR="0" lvl="0" indent="0" algn="l" rtl="0">
              <a:lnSpc>
                <a:spcPct val="80000"/>
              </a:lnSpc>
              <a:spcBef>
                <a:spcPts val="0"/>
              </a:spcBef>
              <a:spcAft>
                <a:spcPts val="0"/>
              </a:spcAft>
              <a:buClr>
                <a:srgbClr val="0C0C0C"/>
              </a:buClr>
              <a:buSzPts val="3200"/>
              <a:buFont typeface="Aharoni"/>
              <a:buNone/>
            </a:pPr>
            <a:r>
              <a:rPr lang="en-US" sz="3200" b="1" i="0" u="none" strike="noStrike" cap="none">
                <a:solidFill>
                  <a:srgbClr val="0C0C0C"/>
                </a:solidFill>
                <a:latin typeface="Aharoni"/>
                <a:ea typeface="Aharoni"/>
                <a:cs typeface="Aharoni"/>
                <a:sym typeface="Aharoni"/>
              </a:rPr>
              <a:t>ENVIRONMENTAL AND SOCIAL COMMITMENT PLAN (ESCP)</a:t>
            </a:r>
            <a:endParaRPr sz="3200" b="1" i="0" u="none" strike="noStrike" cap="none">
              <a:solidFill>
                <a:srgbClr val="0C0C0C"/>
              </a:solidFill>
              <a:latin typeface="Aharoni"/>
              <a:ea typeface="Aharoni"/>
              <a:cs typeface="Aharoni"/>
              <a:sym typeface="Aharoni"/>
            </a:endParaRPr>
          </a:p>
        </p:txBody>
      </p:sp>
      <p:pic>
        <p:nvPicPr>
          <p:cNvPr id="191" name="Google Shape;191;p25" descr="A picture containing water, nature, sky, reef&#10;&#10;Description automatically generated"/>
          <p:cNvPicPr preferRelativeResize="0"/>
          <p:nvPr/>
        </p:nvPicPr>
        <p:blipFill rotWithShape="1">
          <a:blip r:embed="rId3">
            <a:alphaModFix/>
          </a:blip>
          <a:srcRect/>
          <a:stretch/>
        </p:blipFill>
        <p:spPr>
          <a:xfrm>
            <a:off x="6693439" y="1340963"/>
            <a:ext cx="4769709" cy="5110163"/>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g22cbb778ad6_0_13"/>
          <p:cNvSpPr txBox="1">
            <a:spLocks noGrp="1"/>
          </p:cNvSpPr>
          <p:nvPr>
            <p:ph type="body" idx="1"/>
          </p:nvPr>
        </p:nvSpPr>
        <p:spPr>
          <a:xfrm>
            <a:off x="728852" y="1720375"/>
            <a:ext cx="5270400" cy="4351200"/>
          </a:xfrm>
          <a:prstGeom prst="rect">
            <a:avLst/>
          </a:prstGeom>
          <a:noFill/>
          <a:ln>
            <a:noFill/>
          </a:ln>
        </p:spPr>
        <p:txBody>
          <a:bodyPr spcFirstLastPara="1" wrap="square" lIns="45700" tIns="45700" rIns="45700" bIns="45700" anchor="t" anchorCtr="0">
            <a:normAutofit/>
          </a:bodyPr>
          <a:lstStyle/>
          <a:p>
            <a:pPr marL="361950" lvl="0" indent="-361950" algn="l" rtl="0">
              <a:lnSpc>
                <a:spcPct val="90000"/>
              </a:lnSpc>
              <a:spcBef>
                <a:spcPts val="0"/>
              </a:spcBef>
              <a:spcAft>
                <a:spcPts val="0"/>
              </a:spcAft>
              <a:buSzPts val="2200"/>
              <a:buFont typeface="Noto Sans Symbols"/>
              <a:buChar char="❑"/>
            </a:pPr>
            <a:r>
              <a:rPr lang="en-US" b="1">
                <a:solidFill>
                  <a:srgbClr val="487B78"/>
                </a:solidFill>
              </a:rPr>
              <a:t>New requirement under ESF</a:t>
            </a:r>
            <a:endParaRPr/>
          </a:p>
          <a:p>
            <a:pPr marL="361950" lvl="0" indent="-361950" algn="l" rtl="0">
              <a:lnSpc>
                <a:spcPct val="90000"/>
              </a:lnSpc>
              <a:spcBef>
                <a:spcPts val="2100"/>
              </a:spcBef>
              <a:spcAft>
                <a:spcPts val="0"/>
              </a:spcAft>
              <a:buSzPts val="2200"/>
              <a:buFont typeface="Noto Sans Symbols"/>
              <a:buChar char="❑"/>
            </a:pPr>
            <a:r>
              <a:rPr lang="en-US" b="1">
                <a:solidFill>
                  <a:srgbClr val="1482AB"/>
                </a:solidFill>
              </a:rPr>
              <a:t>Labor management procedures set out the way in which project workers will be managed, in accordance with the requirements of national law and ESS2.</a:t>
            </a:r>
            <a:endParaRPr/>
          </a:p>
          <a:p>
            <a:pPr marL="91440" lvl="0" indent="-91440" algn="l" rtl="0">
              <a:lnSpc>
                <a:spcPct val="90000"/>
              </a:lnSpc>
              <a:spcBef>
                <a:spcPts val="2100"/>
              </a:spcBef>
              <a:spcAft>
                <a:spcPts val="0"/>
              </a:spcAft>
              <a:buSzPts val="2200"/>
              <a:buFont typeface="Noto Sans Symbols"/>
              <a:buChar char="❑"/>
            </a:pPr>
            <a:r>
              <a:rPr lang="en-US" b="1"/>
              <a:t> </a:t>
            </a:r>
            <a:r>
              <a:rPr lang="en-US" b="1">
                <a:solidFill>
                  <a:srgbClr val="002060"/>
                </a:solidFill>
              </a:rPr>
              <a:t>Matters covered</a:t>
            </a:r>
            <a:endParaRPr/>
          </a:p>
          <a:p>
            <a:pPr marL="687387" lvl="1" indent="-285750" algn="l" rtl="0">
              <a:lnSpc>
                <a:spcPct val="90000"/>
              </a:lnSpc>
              <a:spcBef>
                <a:spcPts val="1100"/>
              </a:spcBef>
              <a:spcAft>
                <a:spcPts val="0"/>
              </a:spcAft>
              <a:buSzPts val="1900"/>
              <a:buFont typeface="Noto Sans Symbols"/>
              <a:buChar char="⮚"/>
            </a:pPr>
            <a:r>
              <a:rPr lang="en-US" sz="1900" b="1">
                <a:solidFill>
                  <a:srgbClr val="002060"/>
                </a:solidFill>
              </a:rPr>
              <a:t>Working conditions &amp; management of worker relationships</a:t>
            </a:r>
            <a:endParaRPr/>
          </a:p>
          <a:p>
            <a:pPr marL="687387" lvl="1" indent="-285750" algn="l" rtl="0">
              <a:lnSpc>
                <a:spcPct val="90000"/>
              </a:lnSpc>
              <a:spcBef>
                <a:spcPts val="1100"/>
              </a:spcBef>
              <a:spcAft>
                <a:spcPts val="0"/>
              </a:spcAft>
              <a:buSzPts val="1900"/>
              <a:buFont typeface="Noto Sans Symbols"/>
              <a:buChar char="⮚"/>
            </a:pPr>
            <a:r>
              <a:rPr lang="en-US" sz="1900" b="1">
                <a:solidFill>
                  <a:srgbClr val="002060"/>
                </a:solidFill>
              </a:rPr>
              <a:t>Protecting the work force</a:t>
            </a:r>
            <a:endParaRPr/>
          </a:p>
          <a:p>
            <a:pPr marL="687387" lvl="1" indent="-285750" algn="l" rtl="0">
              <a:lnSpc>
                <a:spcPct val="90000"/>
              </a:lnSpc>
              <a:spcBef>
                <a:spcPts val="1100"/>
              </a:spcBef>
              <a:spcAft>
                <a:spcPts val="0"/>
              </a:spcAft>
              <a:buSzPts val="1900"/>
              <a:buFont typeface="Noto Sans Symbols"/>
              <a:buChar char="⮚"/>
            </a:pPr>
            <a:r>
              <a:rPr lang="en-US" sz="1900" b="1">
                <a:solidFill>
                  <a:srgbClr val="002060"/>
                </a:solidFill>
              </a:rPr>
              <a:t>Labor grievance mechanism</a:t>
            </a:r>
            <a:endParaRPr/>
          </a:p>
          <a:p>
            <a:pPr marL="687387" lvl="1" indent="-285750" algn="l" rtl="0">
              <a:lnSpc>
                <a:spcPct val="90000"/>
              </a:lnSpc>
              <a:spcBef>
                <a:spcPts val="1100"/>
              </a:spcBef>
              <a:spcAft>
                <a:spcPts val="0"/>
              </a:spcAft>
              <a:buSzPts val="1900"/>
              <a:buFont typeface="Noto Sans Symbols"/>
              <a:buChar char="⮚"/>
            </a:pPr>
            <a:r>
              <a:rPr lang="en-US" sz="1900" b="1">
                <a:solidFill>
                  <a:srgbClr val="002060"/>
                </a:solidFill>
              </a:rPr>
              <a:t>Occupational Health and Safety (OHS</a:t>
            </a:r>
            <a:r>
              <a:rPr lang="en-US" b="1">
                <a:solidFill>
                  <a:srgbClr val="002060"/>
                </a:solidFill>
              </a:rPr>
              <a:t>)</a:t>
            </a:r>
            <a:endParaRPr/>
          </a:p>
          <a:p>
            <a:pPr marL="91440" lvl="0" indent="0" algn="l" rtl="0">
              <a:lnSpc>
                <a:spcPct val="90000"/>
              </a:lnSpc>
              <a:spcBef>
                <a:spcPts val="2400"/>
              </a:spcBef>
              <a:spcAft>
                <a:spcPts val="0"/>
              </a:spcAft>
              <a:buSzPts val="2600"/>
              <a:buNone/>
            </a:pPr>
            <a:endParaRPr sz="2600"/>
          </a:p>
        </p:txBody>
      </p:sp>
      <p:sp>
        <p:nvSpPr>
          <p:cNvPr id="198" name="Google Shape;198;g22cbb778ad6_0_13"/>
          <p:cNvSpPr txBox="1"/>
          <p:nvPr/>
        </p:nvSpPr>
        <p:spPr>
          <a:xfrm>
            <a:off x="728852" y="-1954"/>
            <a:ext cx="10953600" cy="1499700"/>
          </a:xfrm>
          <a:prstGeom prst="rect">
            <a:avLst/>
          </a:prstGeom>
          <a:noFill/>
          <a:ln>
            <a:noFill/>
          </a:ln>
        </p:spPr>
        <p:txBody>
          <a:bodyPr spcFirstLastPara="1" wrap="square" lIns="91425" tIns="45700" rIns="91425" bIns="45700" anchor="ctr" anchorCtr="0">
            <a:normAutofit/>
          </a:bodyPr>
          <a:lstStyle/>
          <a:p>
            <a:pPr marL="0" marR="0" lvl="0" indent="0" algn="l" rtl="0">
              <a:lnSpc>
                <a:spcPct val="80000"/>
              </a:lnSpc>
              <a:spcBef>
                <a:spcPts val="0"/>
              </a:spcBef>
              <a:spcAft>
                <a:spcPts val="0"/>
              </a:spcAft>
              <a:buClr>
                <a:srgbClr val="0C0C0C"/>
              </a:buClr>
              <a:buSzPts val="3200"/>
              <a:buFont typeface="Aharoni"/>
              <a:buNone/>
            </a:pPr>
            <a:r>
              <a:rPr lang="en-US" sz="3200" b="1" i="0" u="none" strike="noStrike" cap="none" dirty="0">
                <a:solidFill>
                  <a:srgbClr val="0C0C0C"/>
                </a:solidFill>
                <a:latin typeface="Aharoni"/>
                <a:ea typeface="Aharoni"/>
                <a:cs typeface="Aharoni"/>
                <a:sym typeface="Aharoni"/>
              </a:rPr>
              <a:t>LABOR MANAGMENT PROCEDURES (LMP)</a:t>
            </a:r>
            <a:endParaRPr sz="3200" b="1" i="0" u="none" strike="noStrike" cap="none" dirty="0">
              <a:solidFill>
                <a:srgbClr val="0C0C0C"/>
              </a:solidFill>
              <a:latin typeface="Aharoni"/>
              <a:ea typeface="Aharoni"/>
              <a:cs typeface="Aharoni"/>
              <a:sym typeface="Aharoni"/>
            </a:endParaRPr>
          </a:p>
        </p:txBody>
      </p:sp>
      <p:pic>
        <p:nvPicPr>
          <p:cNvPr id="199" name="Google Shape;199;g22cbb778ad6_0_13" descr="A picture containing water, nature, sky, reef&#10;&#10;Description automatically generated"/>
          <p:cNvPicPr preferRelativeResize="0"/>
          <p:nvPr/>
        </p:nvPicPr>
        <p:blipFill rotWithShape="1">
          <a:blip r:embed="rId3">
            <a:alphaModFix/>
          </a:blip>
          <a:srcRect/>
          <a:stretch/>
        </p:blipFill>
        <p:spPr>
          <a:xfrm>
            <a:off x="6693439" y="1340963"/>
            <a:ext cx="4769709" cy="5110163"/>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15"/>
          <p:cNvSpPr txBox="1">
            <a:spLocks noGrp="1"/>
          </p:cNvSpPr>
          <p:nvPr>
            <p:ph type="title"/>
          </p:nvPr>
        </p:nvSpPr>
        <p:spPr>
          <a:xfrm>
            <a:off x="714564" y="0"/>
            <a:ext cx="10414755"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3200"/>
              <a:buFont typeface="Aharoni"/>
              <a:buNone/>
            </a:pPr>
            <a:r>
              <a:rPr lang="en-US" sz="3200">
                <a:latin typeface="Aharoni"/>
                <a:ea typeface="Aharoni"/>
                <a:cs typeface="Aharoni"/>
                <a:sym typeface="Aharoni"/>
              </a:rPr>
              <a:t>STAKEHOLDER ENGAGEMENT PLAN (SEP)</a:t>
            </a:r>
            <a:endParaRPr sz="3200">
              <a:latin typeface="Aharoni"/>
              <a:ea typeface="Aharoni"/>
              <a:cs typeface="Aharoni"/>
              <a:sym typeface="Aharoni"/>
            </a:endParaRPr>
          </a:p>
        </p:txBody>
      </p:sp>
      <p:sp>
        <p:nvSpPr>
          <p:cNvPr id="205" name="Google Shape;205;p15"/>
          <p:cNvSpPr txBox="1">
            <a:spLocks noGrp="1"/>
          </p:cNvSpPr>
          <p:nvPr>
            <p:ph type="body" idx="1"/>
          </p:nvPr>
        </p:nvSpPr>
        <p:spPr>
          <a:xfrm>
            <a:off x="714564" y="1258640"/>
            <a:ext cx="6262885" cy="5421998"/>
          </a:xfrm>
          <a:prstGeom prst="rect">
            <a:avLst/>
          </a:prstGeom>
          <a:noFill/>
          <a:ln>
            <a:noFill/>
          </a:ln>
        </p:spPr>
        <p:txBody>
          <a:bodyPr spcFirstLastPara="1" wrap="square" lIns="45700" tIns="45700" rIns="45700" bIns="45700" anchor="t" anchorCtr="0">
            <a:normAutofit fontScale="77500" lnSpcReduction="20000"/>
          </a:bodyPr>
          <a:lstStyle/>
          <a:p>
            <a:pPr marL="361950" lvl="0" indent="-330548" algn="l" rtl="0">
              <a:lnSpc>
                <a:spcPct val="90000"/>
              </a:lnSpc>
              <a:spcBef>
                <a:spcPts val="0"/>
              </a:spcBef>
              <a:spcAft>
                <a:spcPts val="0"/>
              </a:spcAft>
              <a:buSzPct val="100000"/>
              <a:buFont typeface="Noto Sans Symbols"/>
              <a:buChar char="❑"/>
            </a:pPr>
            <a:r>
              <a:rPr lang="en-US" sz="2900" b="1">
                <a:solidFill>
                  <a:srgbClr val="13676B"/>
                </a:solidFill>
              </a:rPr>
              <a:t>Is proportionate to the nature and scale of the project and its potential risks and impacts. </a:t>
            </a:r>
            <a:endParaRPr sz="2900"/>
          </a:p>
          <a:p>
            <a:pPr marL="361950" lvl="0" indent="-330548" algn="l" rtl="0">
              <a:lnSpc>
                <a:spcPct val="90000"/>
              </a:lnSpc>
              <a:spcBef>
                <a:spcPts val="2400"/>
              </a:spcBef>
              <a:spcAft>
                <a:spcPts val="0"/>
              </a:spcAft>
              <a:buSzPct val="100000"/>
              <a:buFont typeface="Noto Sans Symbols"/>
              <a:buChar char="❑"/>
            </a:pPr>
            <a:r>
              <a:rPr lang="en-US" sz="2900" b="1">
                <a:solidFill>
                  <a:srgbClr val="2E663E"/>
                </a:solidFill>
              </a:rPr>
              <a:t>Describes timing and methods of engagement with stakeholders through the life cycle of the project.</a:t>
            </a:r>
            <a:endParaRPr sz="2900"/>
          </a:p>
          <a:p>
            <a:pPr marL="361950" lvl="0" indent="-330548" algn="l" rtl="0">
              <a:lnSpc>
                <a:spcPct val="90000"/>
              </a:lnSpc>
              <a:spcBef>
                <a:spcPts val="2400"/>
              </a:spcBef>
              <a:spcAft>
                <a:spcPts val="0"/>
              </a:spcAft>
              <a:buSzPct val="100000"/>
              <a:buFont typeface="Noto Sans Symbols"/>
              <a:buChar char="❑"/>
            </a:pPr>
            <a:r>
              <a:rPr lang="en-US" sz="2900" b="1">
                <a:solidFill>
                  <a:srgbClr val="1C6294"/>
                </a:solidFill>
              </a:rPr>
              <a:t>Distinguishes between “project-affected parties” and other interested parties. </a:t>
            </a:r>
            <a:endParaRPr sz="2900"/>
          </a:p>
          <a:p>
            <a:pPr marL="361950" lvl="0" indent="-330548" algn="l" rtl="0">
              <a:lnSpc>
                <a:spcPct val="90000"/>
              </a:lnSpc>
              <a:spcBef>
                <a:spcPts val="2400"/>
              </a:spcBef>
              <a:spcAft>
                <a:spcPts val="0"/>
              </a:spcAft>
              <a:buSzPct val="100000"/>
              <a:buFont typeface="Noto Sans Symbols"/>
              <a:buChar char="❑"/>
            </a:pPr>
            <a:r>
              <a:rPr lang="en-US" sz="2900" b="1">
                <a:solidFill>
                  <a:srgbClr val="264457"/>
                </a:solidFill>
              </a:rPr>
              <a:t>Sets out how communication with stakeholders will be handled throughout project preparation and implementation.</a:t>
            </a:r>
            <a:endParaRPr sz="2900"/>
          </a:p>
          <a:p>
            <a:pPr marL="361950" lvl="0" indent="-330548" algn="l" rtl="0">
              <a:lnSpc>
                <a:spcPct val="90000"/>
              </a:lnSpc>
              <a:spcBef>
                <a:spcPts val="2400"/>
              </a:spcBef>
              <a:spcAft>
                <a:spcPts val="0"/>
              </a:spcAft>
              <a:buSzPct val="100000"/>
              <a:buFont typeface="Noto Sans Symbols"/>
              <a:buChar char="❑"/>
            </a:pPr>
            <a:r>
              <a:rPr lang="en-US" sz="2900" b="1">
                <a:solidFill>
                  <a:srgbClr val="264457"/>
                </a:solidFill>
              </a:rPr>
              <a:t>Provides the basis for developing annual or activity specific Stakeholder Engagement and Communication Action Plans (SECAPs).</a:t>
            </a:r>
            <a:endParaRPr sz="2900"/>
          </a:p>
          <a:p>
            <a:pPr marL="361950" lvl="0" indent="-330548" algn="l" rtl="0">
              <a:lnSpc>
                <a:spcPct val="90000"/>
              </a:lnSpc>
              <a:spcBef>
                <a:spcPts val="2400"/>
              </a:spcBef>
              <a:spcAft>
                <a:spcPts val="0"/>
              </a:spcAft>
              <a:buSzPct val="100000"/>
              <a:buFont typeface="Noto Sans Symbols"/>
              <a:buChar char="❑"/>
            </a:pPr>
            <a:r>
              <a:rPr lang="en-US" sz="2900" b="1">
                <a:solidFill>
                  <a:srgbClr val="487B78"/>
                </a:solidFill>
              </a:rPr>
              <a:t>Explains how the grievance mechanism will operate to resolve any concern or grievance related to the Project</a:t>
            </a:r>
            <a:r>
              <a:rPr lang="en-US" sz="2900" b="1"/>
              <a:t>.</a:t>
            </a:r>
            <a:endParaRPr sz="2900"/>
          </a:p>
          <a:p>
            <a:pPr marL="361950" lvl="0" indent="-232727" algn="l" rtl="0">
              <a:lnSpc>
                <a:spcPct val="90000"/>
              </a:lnSpc>
              <a:spcBef>
                <a:spcPts val="2400"/>
              </a:spcBef>
              <a:spcAft>
                <a:spcPts val="0"/>
              </a:spcAft>
              <a:buSzPct val="100000"/>
              <a:buFont typeface="Noto Sans Symbols"/>
              <a:buNone/>
            </a:pPr>
            <a:endParaRPr b="1"/>
          </a:p>
          <a:p>
            <a:pPr marL="361950" lvl="0" indent="-232727" algn="l" rtl="0">
              <a:lnSpc>
                <a:spcPct val="90000"/>
              </a:lnSpc>
              <a:spcBef>
                <a:spcPts val="2400"/>
              </a:spcBef>
              <a:spcAft>
                <a:spcPts val="0"/>
              </a:spcAft>
              <a:buSzPct val="100000"/>
              <a:buFont typeface="Noto Sans Symbols"/>
              <a:buNone/>
            </a:pPr>
            <a:endParaRPr b="1"/>
          </a:p>
          <a:p>
            <a:pPr marL="91440" lvl="0" indent="0" algn="l" rtl="0">
              <a:lnSpc>
                <a:spcPct val="90000"/>
              </a:lnSpc>
              <a:spcBef>
                <a:spcPts val="2400"/>
              </a:spcBef>
              <a:spcAft>
                <a:spcPts val="0"/>
              </a:spcAft>
              <a:buSzPct val="100000"/>
              <a:buFont typeface="Noto Sans Symbols"/>
              <a:buNone/>
            </a:pPr>
            <a:endParaRPr/>
          </a:p>
          <a:p>
            <a:pPr marL="91440" lvl="0" indent="0" algn="l" rtl="0">
              <a:lnSpc>
                <a:spcPct val="90000"/>
              </a:lnSpc>
              <a:spcBef>
                <a:spcPts val="1400"/>
              </a:spcBef>
              <a:spcAft>
                <a:spcPts val="0"/>
              </a:spcAft>
              <a:buSzPct val="100000"/>
              <a:buNone/>
            </a:pPr>
            <a:endParaRPr b="1"/>
          </a:p>
        </p:txBody>
      </p:sp>
      <p:pic>
        <p:nvPicPr>
          <p:cNvPr id="206" name="Google Shape;206;p15" descr="A group of people sitting on the ground posing for the camera&#10;&#10;Description automatically generated with medium confidence"/>
          <p:cNvPicPr preferRelativeResize="0"/>
          <p:nvPr/>
        </p:nvPicPr>
        <p:blipFill rotWithShape="1">
          <a:blip r:embed="rId3">
            <a:alphaModFix/>
          </a:blip>
          <a:srcRect/>
          <a:stretch/>
        </p:blipFill>
        <p:spPr>
          <a:xfrm>
            <a:off x="7921650" y="1977401"/>
            <a:ext cx="3443050" cy="4593699"/>
          </a:xfrm>
          <a:prstGeom prst="rect">
            <a:avLst/>
          </a:prstGeom>
          <a:noFill/>
          <a:ln w="12700" cap="flat" cmpd="sng">
            <a:solidFill>
              <a:schemeClr val="dk1"/>
            </a:solidFill>
            <a:prstDash val="solid"/>
            <a:round/>
            <a:headEnd type="none" w="sm" len="sm"/>
            <a:tailEnd type="none" w="sm" len="sm"/>
          </a:ln>
        </p:spPr>
      </p:pic>
      <p:pic>
        <p:nvPicPr>
          <p:cNvPr id="207" name="Google Shape;207;p15"/>
          <p:cNvPicPr preferRelativeResize="0"/>
          <p:nvPr/>
        </p:nvPicPr>
        <p:blipFill rotWithShape="1">
          <a:blip r:embed="rId4">
            <a:alphaModFix/>
          </a:blip>
          <a:srcRect/>
          <a:stretch/>
        </p:blipFill>
        <p:spPr>
          <a:xfrm>
            <a:off x="9573417" y="238898"/>
            <a:ext cx="1904019" cy="14996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44"/>
          <p:cNvPicPr preferRelativeResize="0"/>
          <p:nvPr/>
        </p:nvPicPr>
        <p:blipFill rotWithShape="1">
          <a:blip r:embed="rId3">
            <a:alphaModFix/>
          </a:blip>
          <a:srcRect/>
          <a:stretch/>
        </p:blipFill>
        <p:spPr>
          <a:xfrm>
            <a:off x="0" y="-103517"/>
            <a:ext cx="12128739" cy="69615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p17"/>
          <p:cNvSpPr txBox="1">
            <a:spLocks noGrp="1"/>
          </p:cNvSpPr>
          <p:nvPr>
            <p:ph type="title"/>
          </p:nvPr>
        </p:nvSpPr>
        <p:spPr>
          <a:xfrm>
            <a:off x="716621" y="357951"/>
            <a:ext cx="6667900" cy="838231"/>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3200"/>
              <a:buFont typeface="Aharoni"/>
              <a:buNone/>
            </a:pPr>
            <a:r>
              <a:rPr lang="en-US" sz="3200">
                <a:latin typeface="Aharoni"/>
                <a:ea typeface="Aharoni"/>
                <a:cs typeface="Aharoni"/>
                <a:sym typeface="Aharoni"/>
              </a:rPr>
              <a:t>PROJECT GRM</a:t>
            </a:r>
            <a:endParaRPr sz="3200">
              <a:latin typeface="Aharoni"/>
              <a:ea typeface="Aharoni"/>
              <a:cs typeface="Aharoni"/>
              <a:sym typeface="Aharoni"/>
            </a:endParaRPr>
          </a:p>
        </p:txBody>
      </p:sp>
      <p:pic>
        <p:nvPicPr>
          <p:cNvPr id="218" name="Google Shape;218;p17"/>
          <p:cNvPicPr preferRelativeResize="0">
            <a:picLocks noGrp="1"/>
          </p:cNvPicPr>
          <p:nvPr>
            <p:ph type="body" idx="1"/>
          </p:nvPr>
        </p:nvPicPr>
        <p:blipFill rotWithShape="1">
          <a:blip r:embed="rId3">
            <a:alphaModFix/>
          </a:blip>
          <a:srcRect/>
          <a:stretch/>
        </p:blipFill>
        <p:spPr>
          <a:xfrm>
            <a:off x="418251" y="1257195"/>
            <a:ext cx="5542280" cy="3737182"/>
          </a:xfrm>
          <a:prstGeom prst="rect">
            <a:avLst/>
          </a:prstGeom>
          <a:noFill/>
          <a:ln>
            <a:noFill/>
          </a:ln>
        </p:spPr>
      </p:pic>
      <p:pic>
        <p:nvPicPr>
          <p:cNvPr id="219" name="Google Shape;219;p17"/>
          <p:cNvPicPr preferRelativeResize="0"/>
          <p:nvPr/>
        </p:nvPicPr>
        <p:blipFill rotWithShape="1">
          <a:blip r:embed="rId4">
            <a:alphaModFix/>
          </a:blip>
          <a:srcRect/>
          <a:stretch/>
        </p:blipFill>
        <p:spPr>
          <a:xfrm>
            <a:off x="6265828" y="816102"/>
            <a:ext cx="5345522" cy="4351925"/>
          </a:xfrm>
          <a:prstGeom prst="rect">
            <a:avLst/>
          </a:prstGeom>
          <a:noFill/>
          <a:ln>
            <a:noFill/>
          </a:ln>
        </p:spPr>
      </p:pic>
      <p:sp>
        <p:nvSpPr>
          <p:cNvPr id="220" name="Google Shape;220;p17"/>
          <p:cNvSpPr txBox="1"/>
          <p:nvPr/>
        </p:nvSpPr>
        <p:spPr>
          <a:xfrm>
            <a:off x="393698" y="5576719"/>
            <a:ext cx="11133667" cy="923330"/>
          </a:xfrm>
          <a:prstGeom prst="rect">
            <a:avLst/>
          </a:prstGeom>
          <a:noFill/>
          <a:ln>
            <a:noFill/>
          </a:ln>
        </p:spPr>
        <p:txBody>
          <a:bodyPr spcFirstLastPara="1" wrap="square" lIns="91425" tIns="45700" rIns="91425" bIns="45700" anchor="t" anchorCtr="0">
            <a:spAutoFit/>
          </a:bodyPr>
          <a:lstStyle/>
          <a:p>
            <a:pPr marL="0" marR="916939"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The GRM can be used by an individual or by a group of people who have a concern or complaint about any aspect of the Project including social, cultural, environmental, land, livelihoods, health, safety, factors.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5"/>
          <p:cNvSpPr txBox="1">
            <a:spLocks noGrp="1"/>
          </p:cNvSpPr>
          <p:nvPr>
            <p:ph type="title"/>
          </p:nvPr>
        </p:nvSpPr>
        <p:spPr>
          <a:xfrm>
            <a:off x="1024128" y="0"/>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1800"/>
              <a:buNone/>
            </a:pPr>
            <a:r>
              <a:rPr lang="en-US" b="1"/>
              <a:t>Project GRMs</a:t>
            </a:r>
            <a:endParaRPr b="1"/>
          </a:p>
        </p:txBody>
      </p:sp>
      <p:sp>
        <p:nvSpPr>
          <p:cNvPr id="226" name="Google Shape;226;p45"/>
          <p:cNvSpPr txBox="1">
            <a:spLocks noGrp="1"/>
          </p:cNvSpPr>
          <p:nvPr>
            <p:ph type="body" idx="1"/>
          </p:nvPr>
        </p:nvSpPr>
        <p:spPr>
          <a:xfrm>
            <a:off x="105508" y="1202724"/>
            <a:ext cx="10892120" cy="5173500"/>
          </a:xfrm>
          <a:prstGeom prst="rect">
            <a:avLst/>
          </a:prstGeom>
          <a:solidFill>
            <a:schemeClr val="lt1"/>
          </a:solidFill>
          <a:ln>
            <a:noFill/>
          </a:ln>
        </p:spPr>
        <p:txBody>
          <a:bodyPr spcFirstLastPara="1" wrap="square" lIns="45700" tIns="45700" rIns="45700" bIns="45700" anchor="t" anchorCtr="0">
            <a:normAutofit/>
          </a:bodyPr>
          <a:lstStyle/>
          <a:p>
            <a:pPr marL="457200" lvl="0" indent="-228600" algn="l" rtl="0">
              <a:lnSpc>
                <a:spcPct val="90000"/>
              </a:lnSpc>
              <a:spcBef>
                <a:spcPts val="0"/>
              </a:spcBef>
              <a:spcAft>
                <a:spcPts val="0"/>
              </a:spcAft>
              <a:buSzPts val="1800"/>
              <a:buNone/>
            </a:pPr>
            <a:endParaRPr/>
          </a:p>
        </p:txBody>
      </p:sp>
      <p:pic>
        <p:nvPicPr>
          <p:cNvPr id="227" name="Google Shape;227;p45"/>
          <p:cNvPicPr preferRelativeResize="0"/>
          <p:nvPr/>
        </p:nvPicPr>
        <p:blipFill rotWithShape="1">
          <a:blip r:embed="rId3">
            <a:alphaModFix/>
          </a:blip>
          <a:srcRect/>
          <a:stretch/>
        </p:blipFill>
        <p:spPr>
          <a:xfrm>
            <a:off x="6325311" y="1202724"/>
            <a:ext cx="4030775" cy="5249834"/>
          </a:xfrm>
          <a:prstGeom prst="rect">
            <a:avLst/>
          </a:prstGeom>
          <a:noFill/>
          <a:ln w="38100" cap="flat" cmpd="sng">
            <a:solidFill>
              <a:schemeClr val="dk1"/>
            </a:solidFill>
            <a:prstDash val="solid"/>
            <a:round/>
            <a:headEnd type="none" w="sm" len="sm"/>
            <a:tailEnd type="none" w="sm" len="sm"/>
          </a:ln>
        </p:spPr>
      </p:pic>
      <p:pic>
        <p:nvPicPr>
          <p:cNvPr id="228" name="Google Shape;228;p45"/>
          <p:cNvPicPr preferRelativeResize="0"/>
          <p:nvPr/>
        </p:nvPicPr>
        <p:blipFill rotWithShape="1">
          <a:blip r:embed="rId4">
            <a:alphaModFix/>
          </a:blip>
          <a:srcRect/>
          <a:stretch/>
        </p:blipFill>
        <p:spPr>
          <a:xfrm>
            <a:off x="105508" y="1015398"/>
            <a:ext cx="5654530" cy="573908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18"/>
          <p:cNvSpPr txBox="1">
            <a:spLocks noGrp="1"/>
          </p:cNvSpPr>
          <p:nvPr>
            <p:ph type="title"/>
          </p:nvPr>
        </p:nvSpPr>
        <p:spPr>
          <a:xfrm>
            <a:off x="702334" y="400814"/>
            <a:ext cx="6667900" cy="838231"/>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sz="4700" b="1">
                <a:solidFill>
                  <a:srgbClr val="EAB200"/>
                </a:solidFill>
              </a:rPr>
              <a:t>GRMs: Key Points</a:t>
            </a:r>
            <a:endParaRPr sz="4700" b="1">
              <a:solidFill>
                <a:srgbClr val="EAB200"/>
              </a:solidFill>
            </a:endParaRPr>
          </a:p>
        </p:txBody>
      </p:sp>
      <p:sp>
        <p:nvSpPr>
          <p:cNvPr id="234" name="Google Shape;234;p18"/>
          <p:cNvSpPr txBox="1"/>
          <p:nvPr/>
        </p:nvSpPr>
        <p:spPr>
          <a:xfrm>
            <a:off x="513304" y="1358343"/>
            <a:ext cx="6370096" cy="5185995"/>
          </a:xfrm>
          <a:prstGeom prst="rect">
            <a:avLst/>
          </a:prstGeom>
          <a:noFill/>
          <a:ln>
            <a:noFill/>
          </a:ln>
        </p:spPr>
        <p:txBody>
          <a:bodyPr spcFirstLastPara="1" wrap="square" lIns="91425" tIns="45700" rIns="91425" bIns="45700" anchor="t" anchorCtr="0">
            <a:spAutoFit/>
          </a:bodyPr>
          <a:lstStyle/>
          <a:p>
            <a:pPr marL="342900" marR="916939" lvl="0" indent="-342900" algn="l" rtl="0">
              <a:lnSpc>
                <a:spcPct val="100000"/>
              </a:lnSpc>
              <a:spcBef>
                <a:spcPts val="0"/>
              </a:spcBef>
              <a:spcAft>
                <a:spcPts val="0"/>
              </a:spcAft>
              <a:buClr>
                <a:schemeClr val="dk1"/>
              </a:buClr>
              <a:buSzPts val="1600"/>
              <a:buFont typeface="Noto Sans Symbols"/>
              <a:buChar char="✔"/>
            </a:pPr>
            <a:r>
              <a:rPr lang="en-US" sz="1600" b="1" i="0" u="none" strike="noStrike" cap="none">
                <a:solidFill>
                  <a:schemeClr val="dk1"/>
                </a:solidFill>
                <a:latin typeface="Arial"/>
                <a:ea typeface="Arial"/>
                <a:cs typeface="Arial"/>
                <a:sym typeface="Arial"/>
              </a:rPr>
              <a:t>Grievances can be raised in open and public manner, or anonymously and in confidence; the identity of complainants is kept confidential.</a:t>
            </a:r>
            <a:endParaRPr sz="1400" b="0" i="0" u="none" strike="noStrike" cap="none">
              <a:solidFill>
                <a:srgbClr val="000000"/>
              </a:solidFill>
              <a:latin typeface="Arial"/>
              <a:ea typeface="Arial"/>
              <a:cs typeface="Arial"/>
              <a:sym typeface="Arial"/>
            </a:endParaRPr>
          </a:p>
          <a:p>
            <a:pPr marL="342900" marR="916939" lvl="0" indent="-342900" algn="l" rtl="0">
              <a:lnSpc>
                <a:spcPct val="100000"/>
              </a:lnSpc>
              <a:spcBef>
                <a:spcPts val="1800"/>
              </a:spcBef>
              <a:spcAft>
                <a:spcPts val="0"/>
              </a:spcAft>
              <a:buClr>
                <a:schemeClr val="dk1"/>
              </a:buClr>
              <a:buSzPts val="1600"/>
              <a:buFont typeface="Noto Sans Symbols"/>
              <a:buChar char="✔"/>
            </a:pPr>
            <a:r>
              <a:rPr lang="en-US" sz="1600" b="1" i="0" u="none" strike="noStrike" cap="none">
                <a:solidFill>
                  <a:schemeClr val="dk1"/>
                </a:solidFill>
                <a:latin typeface="Arial"/>
                <a:ea typeface="Arial"/>
                <a:cs typeface="Arial"/>
                <a:sym typeface="Arial"/>
              </a:rPr>
              <a:t>Different issues require different responses, including “serious or sensitive” matters.</a:t>
            </a:r>
            <a:endParaRPr sz="1400" b="0" i="0" u="none" strike="noStrike" cap="none">
              <a:solidFill>
                <a:srgbClr val="000000"/>
              </a:solidFill>
              <a:latin typeface="Arial"/>
              <a:ea typeface="Arial"/>
              <a:cs typeface="Arial"/>
              <a:sym typeface="Arial"/>
            </a:endParaRPr>
          </a:p>
          <a:p>
            <a:pPr marL="342900" marR="916939" lvl="0" indent="-342900" algn="l" rtl="0">
              <a:lnSpc>
                <a:spcPct val="100000"/>
              </a:lnSpc>
              <a:spcBef>
                <a:spcPts val="1800"/>
              </a:spcBef>
              <a:spcAft>
                <a:spcPts val="0"/>
              </a:spcAft>
              <a:buClr>
                <a:schemeClr val="dk1"/>
              </a:buClr>
              <a:buSzPts val="1600"/>
              <a:buFont typeface="Noto Sans Symbols"/>
              <a:buChar char="✔"/>
            </a:pPr>
            <a:r>
              <a:rPr lang="en-US" sz="1600" b="1" i="0" u="none" strike="noStrike" cap="none">
                <a:solidFill>
                  <a:schemeClr val="dk1"/>
                </a:solidFill>
                <a:latin typeface="Arial"/>
                <a:ea typeface="Arial"/>
                <a:cs typeface="Arial"/>
                <a:sym typeface="Arial"/>
              </a:rPr>
              <a:t>The intent of the GRM is to solve problems as quickly and as fairly </a:t>
            </a:r>
            <a:endParaRPr/>
          </a:p>
          <a:p>
            <a:pPr marL="342900" marR="916939" lvl="0" indent="-342900" algn="l" rtl="0">
              <a:lnSpc>
                <a:spcPct val="100000"/>
              </a:lnSpc>
              <a:spcBef>
                <a:spcPts val="1800"/>
              </a:spcBef>
              <a:spcAft>
                <a:spcPts val="0"/>
              </a:spcAft>
              <a:buClr>
                <a:schemeClr val="dk1"/>
              </a:buClr>
              <a:buSzPts val="1600"/>
              <a:buFont typeface="Noto Sans Symbols"/>
              <a:buChar char="✔"/>
            </a:pPr>
            <a:r>
              <a:rPr lang="en-US" sz="1600" b="1" i="0" u="none" strike="noStrike" cap="none">
                <a:solidFill>
                  <a:schemeClr val="dk1"/>
                </a:solidFill>
                <a:latin typeface="Arial"/>
                <a:ea typeface="Arial"/>
                <a:cs typeface="Arial"/>
                <a:sym typeface="Arial"/>
              </a:rPr>
              <a:t>GRMs are implemented in accord with existing systems and processes where appropriate</a:t>
            </a:r>
            <a:endParaRPr sz="1400" b="0" i="0" u="none" strike="noStrike" cap="none">
              <a:solidFill>
                <a:srgbClr val="000000"/>
              </a:solidFill>
              <a:latin typeface="Arial"/>
              <a:ea typeface="Arial"/>
              <a:cs typeface="Arial"/>
              <a:sym typeface="Arial"/>
            </a:endParaRPr>
          </a:p>
          <a:p>
            <a:pPr marL="342900" marR="916939" lvl="0" indent="-342900" algn="l" rtl="0">
              <a:lnSpc>
                <a:spcPct val="100000"/>
              </a:lnSpc>
              <a:spcBef>
                <a:spcPts val="1800"/>
              </a:spcBef>
              <a:spcAft>
                <a:spcPts val="0"/>
              </a:spcAft>
              <a:buClr>
                <a:schemeClr val="dk1"/>
              </a:buClr>
              <a:buSzPts val="1600"/>
              <a:buFont typeface="Noto Sans Symbols"/>
              <a:buChar char="✔"/>
            </a:pPr>
            <a:r>
              <a:rPr lang="en-US" sz="1600" b="1" i="0" u="none" strike="noStrike" cap="none">
                <a:solidFill>
                  <a:schemeClr val="dk1"/>
                </a:solidFill>
                <a:latin typeface="Arial"/>
                <a:ea typeface="Arial"/>
                <a:cs typeface="Arial"/>
                <a:sym typeface="Arial"/>
              </a:rPr>
              <a:t>The GRM is </a:t>
            </a:r>
            <a:r>
              <a:rPr lang="en-US" sz="1600" b="1" i="1" u="none" strike="noStrike" cap="none">
                <a:solidFill>
                  <a:schemeClr val="dk1"/>
                </a:solidFill>
                <a:latin typeface="Arial"/>
                <a:ea typeface="Arial"/>
                <a:cs typeface="Arial"/>
                <a:sym typeface="Arial"/>
              </a:rPr>
              <a:t>not</a:t>
            </a:r>
            <a:r>
              <a:rPr lang="en-US" sz="1600" b="1" i="0" u="none" strike="noStrike" cap="none">
                <a:solidFill>
                  <a:schemeClr val="dk1"/>
                </a:solidFill>
                <a:latin typeface="Arial"/>
                <a:ea typeface="Arial"/>
                <a:cs typeface="Arial"/>
                <a:sym typeface="Arial"/>
              </a:rPr>
              <a:t> a substitute for legal proceedings and does </a:t>
            </a:r>
            <a:r>
              <a:rPr lang="en-US" sz="1600" b="1" i="1" u="none" strike="noStrike" cap="none">
                <a:solidFill>
                  <a:schemeClr val="dk1"/>
                </a:solidFill>
                <a:latin typeface="Arial"/>
                <a:ea typeface="Arial"/>
                <a:cs typeface="Arial"/>
                <a:sym typeface="Arial"/>
              </a:rPr>
              <a:t>not</a:t>
            </a:r>
            <a:r>
              <a:rPr lang="en-US" sz="1600" b="1" i="0" u="none" strike="noStrike" cap="none">
                <a:solidFill>
                  <a:schemeClr val="dk1"/>
                </a:solidFill>
                <a:latin typeface="Arial"/>
                <a:ea typeface="Arial"/>
                <a:cs typeface="Arial"/>
                <a:sym typeface="Arial"/>
              </a:rPr>
              <a:t> remove people’s right to take their grievance to a formal dispute-resolution mechanism. </a:t>
            </a:r>
            <a:endParaRPr sz="1600" b="1" i="0" u="none" strike="noStrike" cap="none">
              <a:solidFill>
                <a:schemeClr val="dk1"/>
              </a:solidFill>
              <a:latin typeface="Arial"/>
              <a:ea typeface="Arial"/>
              <a:cs typeface="Arial"/>
              <a:sym typeface="Arial"/>
            </a:endParaRPr>
          </a:p>
          <a:p>
            <a:pPr marL="342900" marR="916939" lvl="0" indent="-342900" algn="l" rtl="0">
              <a:lnSpc>
                <a:spcPct val="100000"/>
              </a:lnSpc>
              <a:spcBef>
                <a:spcPts val="1800"/>
              </a:spcBef>
              <a:spcAft>
                <a:spcPts val="0"/>
              </a:spcAft>
              <a:buClr>
                <a:schemeClr val="dk1"/>
              </a:buClr>
              <a:buSzPts val="1600"/>
              <a:buFont typeface="Noto Sans Symbols"/>
              <a:buChar char="✔"/>
            </a:pPr>
            <a:r>
              <a:rPr lang="en-US" sz="1600" b="1" i="0" u="none" strike="noStrike" cap="none">
                <a:solidFill>
                  <a:schemeClr val="dk1"/>
                </a:solidFill>
                <a:latin typeface="Arial"/>
                <a:ea typeface="Arial"/>
                <a:cs typeface="Arial"/>
                <a:sym typeface="Arial"/>
              </a:rPr>
              <a:t>The GRM only deals with Project-related matters; other issues are referred to the appropriate authority.</a:t>
            </a:r>
            <a:endParaRPr sz="1600" b="1" i="0" u="none" strike="noStrike" cap="none">
              <a:solidFill>
                <a:schemeClr val="dk1"/>
              </a:solidFill>
              <a:latin typeface="Arial"/>
              <a:ea typeface="Arial"/>
              <a:cs typeface="Arial"/>
              <a:sym typeface="Arial"/>
            </a:endParaRPr>
          </a:p>
        </p:txBody>
      </p:sp>
      <p:pic>
        <p:nvPicPr>
          <p:cNvPr id="235" name="Google Shape;235;p18" descr="A picture containing grass, outdoor, group, barbecue&#10;&#10;Description automatically generated"/>
          <p:cNvPicPr preferRelativeResize="0"/>
          <p:nvPr/>
        </p:nvPicPr>
        <p:blipFill rotWithShape="1">
          <a:blip r:embed="rId3">
            <a:alphaModFix/>
          </a:blip>
          <a:srcRect/>
          <a:stretch/>
        </p:blipFill>
        <p:spPr>
          <a:xfrm>
            <a:off x="6033050" y="619899"/>
            <a:ext cx="5778325" cy="5778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p19"/>
          <p:cNvSpPr txBox="1">
            <a:spLocks noGrp="1"/>
          </p:cNvSpPr>
          <p:nvPr>
            <p:ph type="title"/>
          </p:nvPr>
        </p:nvSpPr>
        <p:spPr>
          <a:xfrm>
            <a:off x="711858" y="300802"/>
            <a:ext cx="9389673" cy="838231"/>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200"/>
              <a:buFont typeface="Aharoni"/>
              <a:buNone/>
            </a:pPr>
            <a:r>
              <a:rPr lang="en-US" sz="4200">
                <a:solidFill>
                  <a:srgbClr val="1482AB"/>
                </a:solidFill>
                <a:latin typeface="Aharoni"/>
                <a:ea typeface="Aharoni"/>
                <a:cs typeface="Aharoni"/>
                <a:sym typeface="Aharoni"/>
              </a:rPr>
              <a:t>How PROJECT GRMs Operate</a:t>
            </a:r>
            <a:endParaRPr sz="4200">
              <a:latin typeface="Aharoni"/>
              <a:ea typeface="Aharoni"/>
              <a:cs typeface="Aharoni"/>
              <a:sym typeface="Aharoni"/>
            </a:endParaRPr>
          </a:p>
        </p:txBody>
      </p:sp>
      <p:sp>
        <p:nvSpPr>
          <p:cNvPr id="241" name="Google Shape;241;p19"/>
          <p:cNvSpPr txBox="1">
            <a:spLocks noGrp="1"/>
          </p:cNvSpPr>
          <p:nvPr>
            <p:ph type="body" idx="1"/>
          </p:nvPr>
        </p:nvSpPr>
        <p:spPr>
          <a:xfrm>
            <a:off x="483079" y="1259457"/>
            <a:ext cx="6014063" cy="5116629"/>
          </a:xfrm>
          <a:prstGeom prst="rect">
            <a:avLst/>
          </a:prstGeom>
          <a:noFill/>
          <a:ln>
            <a:noFill/>
          </a:ln>
        </p:spPr>
        <p:txBody>
          <a:bodyPr spcFirstLastPara="1" wrap="square" lIns="45700" tIns="45700" rIns="45700" bIns="45700" anchor="t" anchorCtr="0">
            <a:normAutofit fontScale="85000" lnSpcReduction="10000"/>
          </a:bodyPr>
          <a:lstStyle/>
          <a:p>
            <a:pPr marL="342900" marR="737235" lvl="0" indent="-342900" algn="l" rtl="0">
              <a:lnSpc>
                <a:spcPct val="120000"/>
              </a:lnSpc>
              <a:spcBef>
                <a:spcPts val="0"/>
              </a:spcBef>
              <a:spcAft>
                <a:spcPts val="0"/>
              </a:spcAft>
              <a:buSzPct val="100000"/>
              <a:buFont typeface="Noto Sans Symbols"/>
              <a:buChar char="✔"/>
            </a:pPr>
            <a:r>
              <a:rPr lang="en-US" b="1">
                <a:solidFill>
                  <a:srgbClr val="215D4B"/>
                </a:solidFill>
                <a:latin typeface="Arial"/>
                <a:ea typeface="Arial"/>
                <a:cs typeface="Arial"/>
                <a:sym typeface="Arial"/>
              </a:rPr>
              <a:t>The person in charge of making sure the Project GRM operates effectively is the “Designated Contact Person” (DCP). The </a:t>
            </a:r>
            <a:r>
              <a:rPr lang="en-US" b="1" u="sng">
                <a:solidFill>
                  <a:srgbClr val="215D4B"/>
                </a:solidFill>
                <a:latin typeface="Arial"/>
                <a:ea typeface="Arial"/>
                <a:cs typeface="Arial"/>
                <a:sym typeface="Arial"/>
              </a:rPr>
              <a:t>Project Manager is usually the DCP</a:t>
            </a:r>
            <a:r>
              <a:rPr lang="en-US" b="1">
                <a:solidFill>
                  <a:srgbClr val="215D4B"/>
                </a:solidFill>
                <a:latin typeface="Arial"/>
                <a:ea typeface="Arial"/>
                <a:cs typeface="Arial"/>
                <a:sym typeface="Arial"/>
              </a:rPr>
              <a:t>.</a:t>
            </a:r>
            <a:endParaRPr>
              <a:latin typeface="Arial"/>
              <a:ea typeface="Arial"/>
              <a:cs typeface="Arial"/>
              <a:sym typeface="Arial"/>
            </a:endParaRPr>
          </a:p>
          <a:p>
            <a:pPr marL="342900" marR="737235" lvl="0" indent="-342900" algn="l" rtl="0">
              <a:lnSpc>
                <a:spcPct val="120000"/>
              </a:lnSpc>
              <a:spcBef>
                <a:spcPts val="1800"/>
              </a:spcBef>
              <a:spcAft>
                <a:spcPts val="0"/>
              </a:spcAft>
              <a:buSzPct val="100000"/>
              <a:buFont typeface="Noto Sans Symbols"/>
              <a:buChar char="✔"/>
            </a:pPr>
            <a:r>
              <a:rPr lang="en-US" b="1">
                <a:solidFill>
                  <a:srgbClr val="002060"/>
                </a:solidFill>
                <a:latin typeface="Arial"/>
                <a:ea typeface="Arial"/>
                <a:cs typeface="Arial"/>
                <a:sym typeface="Arial"/>
              </a:rPr>
              <a:t>The DCP stays involved until the matter is resolved and is the main point of contact. During project works, the </a:t>
            </a:r>
            <a:r>
              <a:rPr lang="en-US" b="1" u="sng">
                <a:solidFill>
                  <a:srgbClr val="002060"/>
                </a:solidFill>
                <a:latin typeface="Arial"/>
                <a:ea typeface="Arial"/>
                <a:cs typeface="Arial"/>
                <a:sym typeface="Arial"/>
              </a:rPr>
              <a:t>Construction Site Supervisor</a:t>
            </a:r>
            <a:r>
              <a:rPr lang="en-US" b="1">
                <a:solidFill>
                  <a:srgbClr val="002060"/>
                </a:solidFill>
                <a:latin typeface="Arial"/>
                <a:ea typeface="Arial"/>
                <a:cs typeface="Arial"/>
                <a:sym typeface="Arial"/>
              </a:rPr>
              <a:t> (CSS) can serve as the DCP until the matter is resolved or transferred to the Project Manager.</a:t>
            </a:r>
            <a:endParaRPr>
              <a:latin typeface="Arial"/>
              <a:ea typeface="Arial"/>
              <a:cs typeface="Arial"/>
              <a:sym typeface="Arial"/>
            </a:endParaRPr>
          </a:p>
          <a:p>
            <a:pPr marL="342900" marR="737235" lvl="0" indent="-342900" algn="l" rtl="0">
              <a:lnSpc>
                <a:spcPct val="120000"/>
              </a:lnSpc>
              <a:spcBef>
                <a:spcPts val="1800"/>
              </a:spcBef>
              <a:spcAft>
                <a:spcPts val="0"/>
              </a:spcAft>
              <a:buSzPct val="100000"/>
              <a:buFont typeface="Noto Sans Symbols"/>
              <a:buChar char="✔"/>
            </a:pPr>
            <a:r>
              <a:rPr lang="en-US" b="1">
                <a:solidFill>
                  <a:srgbClr val="264457"/>
                </a:solidFill>
                <a:latin typeface="Arial"/>
                <a:ea typeface="Arial"/>
                <a:cs typeface="Arial"/>
                <a:sym typeface="Arial"/>
              </a:rPr>
              <a:t>All aspects of the GRM process are fully documented using set forms and processes. A high degree of confidentially must be maintained.</a:t>
            </a:r>
            <a:endParaRPr b="1">
              <a:solidFill>
                <a:srgbClr val="264457"/>
              </a:solidFill>
              <a:latin typeface="Arial"/>
              <a:ea typeface="Arial"/>
              <a:cs typeface="Arial"/>
              <a:sym typeface="Arial"/>
            </a:endParaRPr>
          </a:p>
          <a:p>
            <a:pPr marL="342900" marR="737235" lvl="0" indent="-224790" algn="l" rtl="0">
              <a:lnSpc>
                <a:spcPct val="90000"/>
              </a:lnSpc>
              <a:spcBef>
                <a:spcPts val="3000"/>
              </a:spcBef>
              <a:spcAft>
                <a:spcPts val="0"/>
              </a:spcAft>
              <a:buSzPct val="100000"/>
              <a:buFont typeface="Noto Sans Symbols"/>
              <a:buNone/>
            </a:pPr>
            <a:endParaRPr sz="2400">
              <a:latin typeface="Arial"/>
              <a:ea typeface="Arial"/>
              <a:cs typeface="Arial"/>
              <a:sym typeface="Arial"/>
            </a:endParaRPr>
          </a:p>
          <a:p>
            <a:pPr marL="91440" lvl="0" indent="0" algn="l" rtl="0">
              <a:lnSpc>
                <a:spcPct val="90000"/>
              </a:lnSpc>
              <a:spcBef>
                <a:spcPts val="2400"/>
              </a:spcBef>
              <a:spcAft>
                <a:spcPts val="0"/>
              </a:spcAft>
              <a:buSzPct val="100000"/>
              <a:buNone/>
            </a:pPr>
            <a:endParaRPr/>
          </a:p>
        </p:txBody>
      </p:sp>
      <p:pic>
        <p:nvPicPr>
          <p:cNvPr id="242" name="Google Shape;242;p19" descr="An aerial view of a beach&#10;&#10;Description automatically generated with low confidence"/>
          <p:cNvPicPr preferRelativeResize="0"/>
          <p:nvPr/>
        </p:nvPicPr>
        <p:blipFill rotWithShape="1">
          <a:blip r:embed="rId3">
            <a:alphaModFix/>
          </a:blip>
          <a:srcRect/>
          <a:stretch/>
        </p:blipFill>
        <p:spPr>
          <a:xfrm>
            <a:off x="6668218" y="1387339"/>
            <a:ext cx="4608493" cy="4546872"/>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6"/>
        <p:cNvGrpSpPr/>
        <p:nvPr/>
      </p:nvGrpSpPr>
      <p:grpSpPr>
        <a:xfrm>
          <a:off x="0" y="0"/>
          <a:ext cx="0" cy="0"/>
          <a:chOff x="0" y="0"/>
          <a:chExt cx="0" cy="0"/>
        </a:xfrm>
      </p:grpSpPr>
      <p:sp>
        <p:nvSpPr>
          <p:cNvPr id="247" name="Google Shape;247;p20"/>
          <p:cNvSpPr txBox="1">
            <a:spLocks noGrp="1"/>
          </p:cNvSpPr>
          <p:nvPr>
            <p:ph type="title"/>
          </p:nvPr>
        </p:nvSpPr>
        <p:spPr>
          <a:xfrm>
            <a:off x="726147" y="329377"/>
            <a:ext cx="6667900" cy="838231"/>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5000"/>
              <a:buFont typeface="Twentieth Century"/>
              <a:buNone/>
            </a:pPr>
            <a:r>
              <a:rPr lang="en-US">
                <a:solidFill>
                  <a:schemeClr val="lt1"/>
                </a:solidFill>
              </a:rPr>
              <a:t>PROJECT GRM</a:t>
            </a:r>
            <a:endParaRPr>
              <a:solidFill>
                <a:schemeClr val="lt1"/>
              </a:solidFill>
            </a:endParaRPr>
          </a:p>
        </p:txBody>
      </p:sp>
      <p:sp>
        <p:nvSpPr>
          <p:cNvPr id="248" name="Google Shape;248;p20"/>
          <p:cNvSpPr txBox="1"/>
          <p:nvPr/>
        </p:nvSpPr>
        <p:spPr>
          <a:xfrm flipH="1">
            <a:off x="633052" y="1318536"/>
            <a:ext cx="5360424" cy="5555367"/>
          </a:xfrm>
          <a:prstGeom prst="rect">
            <a:avLst/>
          </a:prstGeom>
          <a:solidFill>
            <a:schemeClr val="dk1"/>
          </a:solidFill>
          <a:ln>
            <a:noFill/>
          </a:ln>
        </p:spPr>
        <p:txBody>
          <a:bodyPr spcFirstLastPara="1" wrap="square" lIns="91425" tIns="45700" rIns="91425" bIns="45700" anchor="t" anchorCtr="0">
            <a:spAutoFit/>
          </a:bodyPr>
          <a:lstStyle/>
          <a:p>
            <a:pPr marL="0" marR="737235" lvl="0" indent="0" algn="l" rtl="0">
              <a:lnSpc>
                <a:spcPct val="100000"/>
              </a:lnSpc>
              <a:spcBef>
                <a:spcPts val="0"/>
              </a:spcBef>
              <a:spcAft>
                <a:spcPts val="0"/>
              </a:spcAft>
              <a:buClr>
                <a:srgbClr val="000000"/>
              </a:buClr>
              <a:buSzPts val="1600"/>
              <a:buFont typeface="Arial"/>
              <a:buNone/>
            </a:pPr>
            <a:r>
              <a:rPr lang="en-US" sz="1600" b="1" i="0" u="sng" strike="noStrike" cap="none">
                <a:solidFill>
                  <a:srgbClr val="FFFF00"/>
                </a:solidFill>
                <a:latin typeface="Arial"/>
                <a:ea typeface="Arial"/>
                <a:cs typeface="Arial"/>
                <a:sym typeface="Arial"/>
              </a:rPr>
              <a:t>Step-by-Step Process</a:t>
            </a:r>
            <a:endParaRPr sz="1600" b="0" i="0" u="none" strike="noStrike" cap="none">
              <a:solidFill>
                <a:srgbClr val="FFFF00"/>
              </a:solidFill>
              <a:latin typeface="Arial"/>
              <a:ea typeface="Arial"/>
              <a:cs typeface="Arial"/>
              <a:sym typeface="Arial"/>
            </a:endParaRPr>
          </a:p>
          <a:p>
            <a:pPr marL="811213" marR="737235" lvl="0" indent="-811213" algn="l" rtl="0">
              <a:lnSpc>
                <a:spcPct val="100000"/>
              </a:lnSpc>
              <a:spcBef>
                <a:spcPts val="1800"/>
              </a:spcBef>
              <a:spcAft>
                <a:spcPts val="0"/>
              </a:spcAft>
              <a:buClr>
                <a:srgbClr val="000000"/>
              </a:buClr>
              <a:buSzPts val="1400"/>
              <a:buFont typeface="Arial"/>
              <a:buNone/>
            </a:pPr>
            <a:r>
              <a:rPr lang="en-US" sz="1400" b="1" i="0" u="sng" strike="noStrike" cap="none">
                <a:solidFill>
                  <a:schemeClr val="lt1"/>
                </a:solidFill>
                <a:latin typeface="Arial"/>
                <a:ea typeface="Arial"/>
                <a:cs typeface="Arial"/>
                <a:sym typeface="Arial"/>
              </a:rPr>
              <a:t>Step 1</a:t>
            </a:r>
            <a:r>
              <a:rPr lang="en-US" sz="1400" b="1" i="0" u="none" strike="noStrike" cap="none">
                <a:solidFill>
                  <a:schemeClr val="lt1"/>
                </a:solidFill>
                <a:latin typeface="Arial"/>
                <a:ea typeface="Arial"/>
                <a:cs typeface="Arial"/>
                <a:sym typeface="Arial"/>
              </a:rPr>
              <a:t>:</a:t>
            </a:r>
            <a:r>
              <a:rPr lang="en-US" sz="1400" b="0" i="0" u="none" strike="noStrike" cap="none">
                <a:solidFill>
                  <a:schemeClr val="lt1"/>
                </a:solidFill>
                <a:latin typeface="Arial"/>
                <a:ea typeface="Arial"/>
                <a:cs typeface="Arial"/>
                <a:sym typeface="Arial"/>
              </a:rPr>
              <a:t>    “Aggrieved Party” (AP) raises a concern with the “Recipient”. The Recipient is required to pass the information to the DCP or the CSS within 12 hours of receipt, using the </a:t>
            </a:r>
            <a:r>
              <a:rPr lang="en-US" sz="1400" b="0" i="0" u="sng" strike="noStrike" cap="none">
                <a:solidFill>
                  <a:schemeClr val="lt1"/>
                </a:solidFill>
                <a:latin typeface="Arial"/>
                <a:ea typeface="Arial"/>
                <a:cs typeface="Arial"/>
                <a:sym typeface="Arial"/>
              </a:rPr>
              <a:t>Project Grievance Form.</a:t>
            </a:r>
            <a:endParaRPr sz="1400" b="0" i="0" u="sng" strike="noStrike" cap="none">
              <a:solidFill>
                <a:schemeClr val="lt1"/>
              </a:solidFill>
              <a:latin typeface="Arial"/>
              <a:ea typeface="Arial"/>
              <a:cs typeface="Arial"/>
              <a:sym typeface="Arial"/>
            </a:endParaRPr>
          </a:p>
          <a:p>
            <a:pPr marL="811213" marR="737235" lvl="0" indent="-811213" algn="l" rtl="0">
              <a:lnSpc>
                <a:spcPct val="100000"/>
              </a:lnSpc>
              <a:spcBef>
                <a:spcPts val="1200"/>
              </a:spcBef>
              <a:spcAft>
                <a:spcPts val="0"/>
              </a:spcAft>
              <a:buClr>
                <a:srgbClr val="000000"/>
              </a:buClr>
              <a:buSzPts val="1400"/>
              <a:buFont typeface="Arial"/>
              <a:buNone/>
            </a:pPr>
            <a:r>
              <a:rPr lang="en-US" sz="1400" b="1" i="0" u="sng" strike="noStrike" cap="none">
                <a:solidFill>
                  <a:schemeClr val="lt1"/>
                </a:solidFill>
                <a:latin typeface="Arial"/>
                <a:ea typeface="Arial"/>
                <a:cs typeface="Arial"/>
                <a:sym typeface="Arial"/>
              </a:rPr>
              <a:t>Step 2</a:t>
            </a:r>
            <a:r>
              <a:rPr lang="en-US" sz="1400" b="1" i="0" u="none" strike="noStrike" cap="none">
                <a:solidFill>
                  <a:schemeClr val="lt1"/>
                </a:solidFill>
                <a:latin typeface="Arial"/>
                <a:ea typeface="Arial"/>
                <a:cs typeface="Arial"/>
                <a:sym typeface="Arial"/>
              </a:rPr>
              <a:t>:</a:t>
            </a:r>
            <a:r>
              <a:rPr lang="en-US" sz="1400" b="0" i="0" u="none" strike="noStrike" cap="none">
                <a:solidFill>
                  <a:schemeClr val="lt1"/>
                </a:solidFill>
                <a:latin typeface="Arial"/>
                <a:ea typeface="Arial"/>
                <a:cs typeface="Arial"/>
                <a:sym typeface="Arial"/>
              </a:rPr>
              <a:t>    After receiving the compliant, the DCP documents the concern in the </a:t>
            </a:r>
            <a:r>
              <a:rPr lang="en-US" sz="1400" b="0" i="0" u="sng" strike="noStrike" cap="none">
                <a:solidFill>
                  <a:schemeClr val="lt1"/>
                </a:solidFill>
                <a:latin typeface="Arial"/>
                <a:ea typeface="Arial"/>
                <a:cs typeface="Arial"/>
                <a:sym typeface="Arial"/>
              </a:rPr>
              <a:t>Project Complaints Register</a:t>
            </a:r>
            <a:r>
              <a:rPr lang="en-US" sz="1400" b="0" i="0" u="none" strike="noStrike" cap="none">
                <a:solidFill>
                  <a:schemeClr val="lt1"/>
                </a:solidFill>
                <a:latin typeface="Arial"/>
                <a:ea typeface="Arial"/>
                <a:cs typeface="Arial"/>
                <a:sym typeface="Arial"/>
              </a:rPr>
              <a:t>.</a:t>
            </a:r>
            <a:endParaRPr sz="1400" b="0" i="0" u="none" strike="noStrike" cap="none">
              <a:solidFill>
                <a:schemeClr val="lt1"/>
              </a:solidFill>
              <a:latin typeface="Arial"/>
              <a:ea typeface="Arial"/>
              <a:cs typeface="Arial"/>
              <a:sym typeface="Arial"/>
            </a:endParaRPr>
          </a:p>
          <a:p>
            <a:pPr marL="811213" marR="737235" lvl="0" indent="-811213" algn="l" rtl="0">
              <a:lnSpc>
                <a:spcPct val="100000"/>
              </a:lnSpc>
              <a:spcBef>
                <a:spcPts val="1200"/>
              </a:spcBef>
              <a:spcAft>
                <a:spcPts val="0"/>
              </a:spcAft>
              <a:buClr>
                <a:srgbClr val="000000"/>
              </a:buClr>
              <a:buSzPts val="1400"/>
              <a:buFont typeface="Arial"/>
              <a:buNone/>
            </a:pPr>
            <a:r>
              <a:rPr lang="en-US" sz="1400" b="1" i="0" u="sng" strike="noStrike" cap="none">
                <a:solidFill>
                  <a:schemeClr val="lt1"/>
                </a:solidFill>
                <a:latin typeface="Arial"/>
                <a:ea typeface="Arial"/>
                <a:cs typeface="Arial"/>
                <a:sym typeface="Arial"/>
              </a:rPr>
              <a:t>Step 3</a:t>
            </a:r>
            <a:r>
              <a:rPr lang="en-US" sz="1400" b="0" i="0" u="none" strike="noStrike" cap="none">
                <a:solidFill>
                  <a:schemeClr val="lt1"/>
                </a:solidFill>
                <a:latin typeface="Arial"/>
                <a:ea typeface="Arial"/>
                <a:cs typeface="Arial"/>
                <a:sym typeface="Arial"/>
              </a:rPr>
              <a:t>:    The DCP determines if the concern is related to the Project, and if it is, an investigation begins immediately. If the matter is </a:t>
            </a:r>
            <a:r>
              <a:rPr lang="en-US" sz="1400" b="0" i="0" u="sng" strike="noStrike" cap="none">
                <a:solidFill>
                  <a:schemeClr val="lt1"/>
                </a:solidFill>
                <a:latin typeface="Arial"/>
                <a:ea typeface="Arial"/>
                <a:cs typeface="Arial"/>
                <a:sym typeface="Arial"/>
              </a:rPr>
              <a:t>not</a:t>
            </a:r>
            <a:r>
              <a:rPr lang="en-US" sz="1400" b="0" i="0" u="none" strike="noStrike" cap="none">
                <a:solidFill>
                  <a:schemeClr val="lt1"/>
                </a:solidFill>
                <a:latin typeface="Arial"/>
                <a:ea typeface="Arial"/>
                <a:cs typeface="Arial"/>
                <a:sym typeface="Arial"/>
              </a:rPr>
              <a:t> related to the Project, the AP is referred to the appropriate authority to resolve the issue and the matter is closed on the Complaints Registry. </a:t>
            </a:r>
            <a:endParaRPr sz="1400" b="0" i="0" u="none" strike="noStrike" cap="none">
              <a:solidFill>
                <a:schemeClr val="lt1"/>
              </a:solidFill>
              <a:latin typeface="Arial"/>
              <a:ea typeface="Arial"/>
              <a:cs typeface="Arial"/>
              <a:sym typeface="Arial"/>
            </a:endParaRPr>
          </a:p>
          <a:p>
            <a:pPr marL="811213" marR="737235" lvl="0" indent="-811213" algn="l" rtl="0">
              <a:lnSpc>
                <a:spcPct val="100000"/>
              </a:lnSpc>
              <a:spcBef>
                <a:spcPts val="1200"/>
              </a:spcBef>
              <a:spcAft>
                <a:spcPts val="0"/>
              </a:spcAft>
              <a:buClr>
                <a:srgbClr val="000000"/>
              </a:buClr>
              <a:buSzPts val="1400"/>
              <a:buFont typeface="Arial"/>
              <a:buNone/>
            </a:pPr>
            <a:r>
              <a:rPr lang="en-US" sz="1400" b="1" i="0" u="sng" strike="noStrike" cap="none">
                <a:solidFill>
                  <a:schemeClr val="lt1"/>
                </a:solidFill>
                <a:latin typeface="Arial"/>
                <a:ea typeface="Arial"/>
                <a:cs typeface="Arial"/>
                <a:sym typeface="Arial"/>
              </a:rPr>
              <a:t>Step 4</a:t>
            </a:r>
            <a:r>
              <a:rPr lang="en-US" sz="1400" b="1" i="0" u="none" strike="noStrike" cap="none">
                <a:solidFill>
                  <a:schemeClr val="lt1"/>
                </a:solidFill>
                <a:latin typeface="Arial"/>
                <a:ea typeface="Arial"/>
                <a:cs typeface="Arial"/>
                <a:sym typeface="Arial"/>
              </a:rPr>
              <a:t>:</a:t>
            </a:r>
            <a:r>
              <a:rPr lang="en-US" sz="1400" b="0" i="0" u="none" strike="noStrike" cap="none">
                <a:solidFill>
                  <a:schemeClr val="lt1"/>
                </a:solidFill>
                <a:latin typeface="Arial"/>
                <a:ea typeface="Arial"/>
                <a:cs typeface="Arial"/>
                <a:sym typeface="Arial"/>
              </a:rPr>
              <a:t>    The DCP determines if the complaint relates to a serious or sensitive matter.  If it does, the DCP immediately refers the matter to the General Manager (GM) of the IA for further investigation and resolution. The DCP also notifies DIDA and the World Bank.</a:t>
            </a:r>
            <a:endParaRPr sz="1400" b="0" i="0" u="none" strike="noStrike" cap="none">
              <a:solidFill>
                <a:schemeClr val="lt1"/>
              </a:solidFill>
              <a:latin typeface="Arial"/>
              <a:ea typeface="Arial"/>
              <a:cs typeface="Arial"/>
              <a:sym typeface="Arial"/>
            </a:endParaRPr>
          </a:p>
        </p:txBody>
      </p:sp>
      <p:pic>
        <p:nvPicPr>
          <p:cNvPr id="249" name="Google Shape;249;p20"/>
          <p:cNvPicPr preferRelativeResize="0"/>
          <p:nvPr/>
        </p:nvPicPr>
        <p:blipFill rotWithShape="1">
          <a:blip r:embed="rId3">
            <a:alphaModFix/>
          </a:blip>
          <a:srcRect/>
          <a:stretch/>
        </p:blipFill>
        <p:spPr>
          <a:xfrm>
            <a:off x="6096000" y="108616"/>
            <a:ext cx="5757684" cy="66407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51E4-8517-45DD-ADD0-FE572E814FB9}"/>
              </a:ext>
            </a:extLst>
          </p:cNvPr>
          <p:cNvSpPr>
            <a:spLocks noGrp="1"/>
          </p:cNvSpPr>
          <p:nvPr>
            <p:ph type="title"/>
          </p:nvPr>
        </p:nvSpPr>
        <p:spPr/>
        <p:txBody>
          <a:bodyPr>
            <a:normAutofit/>
          </a:bodyPr>
          <a:lstStyle/>
          <a:p>
            <a:r>
              <a:rPr lang="en-US" sz="4500" b="1" dirty="0">
                <a:solidFill>
                  <a:schemeClr val="accent2">
                    <a:lumMod val="75000"/>
                  </a:schemeClr>
                </a:solidFill>
              </a:rPr>
              <a:t>Purpose of Orientation</a:t>
            </a:r>
            <a:endParaRPr lang="en-FJ" sz="4500" dirty="0"/>
          </a:p>
        </p:txBody>
      </p:sp>
      <p:sp>
        <p:nvSpPr>
          <p:cNvPr id="3" name="Text Placeholder 2">
            <a:extLst>
              <a:ext uri="{FF2B5EF4-FFF2-40B4-BE49-F238E27FC236}">
                <a16:creationId xmlns:a16="http://schemas.microsoft.com/office/drawing/2014/main" id="{8A1EC941-63E7-4B80-839F-1B61276E7470}"/>
              </a:ext>
            </a:extLst>
          </p:cNvPr>
          <p:cNvSpPr>
            <a:spLocks noGrp="1"/>
          </p:cNvSpPr>
          <p:nvPr>
            <p:ph type="body" idx="1"/>
          </p:nvPr>
        </p:nvSpPr>
        <p:spPr>
          <a:xfrm>
            <a:off x="1024128" y="1168218"/>
            <a:ext cx="9973500" cy="5173500"/>
          </a:xfrm>
        </p:spPr>
        <p:txBody>
          <a:bodyPr/>
          <a:lstStyle/>
          <a:p>
            <a:pPr>
              <a:lnSpc>
                <a:spcPct val="100000"/>
              </a:lnSpc>
              <a:spcAft>
                <a:spcPts val="1200"/>
              </a:spcAft>
            </a:pPr>
            <a:r>
              <a:rPr lang="en-US" b="1" dirty="0"/>
              <a:t>To familiarize WB Project workers with the environmental and social (E&amp;S) risk management requirements and procedures of the World Bank</a:t>
            </a:r>
          </a:p>
          <a:p>
            <a:pPr>
              <a:lnSpc>
                <a:spcPct val="100000"/>
              </a:lnSpc>
              <a:spcAft>
                <a:spcPts val="1200"/>
              </a:spcAft>
            </a:pPr>
            <a:r>
              <a:rPr lang="en-US" b="1" dirty="0"/>
              <a:t>To explain the role of the CIU E&amp;S (Safeguard) Team</a:t>
            </a:r>
          </a:p>
          <a:p>
            <a:pPr>
              <a:lnSpc>
                <a:spcPct val="100000"/>
              </a:lnSpc>
              <a:spcAft>
                <a:spcPts val="1200"/>
              </a:spcAft>
            </a:pPr>
            <a:r>
              <a:rPr lang="en-US" b="1" dirty="0"/>
              <a:t>To familiarize Project Workers with Grievance and Incident Management procedures</a:t>
            </a:r>
          </a:p>
          <a:p>
            <a:pPr>
              <a:lnSpc>
                <a:spcPct val="100000"/>
              </a:lnSpc>
              <a:spcAft>
                <a:spcPts val="1200"/>
              </a:spcAft>
            </a:pPr>
            <a:r>
              <a:rPr lang="en-US" b="1" dirty="0"/>
              <a:t>To consider key elements of Marshallese culture</a:t>
            </a:r>
          </a:p>
          <a:p>
            <a:pPr>
              <a:lnSpc>
                <a:spcPct val="100000"/>
              </a:lnSpc>
              <a:spcAft>
                <a:spcPts val="1200"/>
              </a:spcAft>
            </a:pPr>
            <a:r>
              <a:rPr lang="en-US" b="1" dirty="0"/>
              <a:t>To review the Code of Conduct for WB Project Workers in RMI prior to signing.</a:t>
            </a:r>
          </a:p>
          <a:p>
            <a:endParaRPr lang="en-FJ" dirty="0"/>
          </a:p>
        </p:txBody>
      </p:sp>
      <p:pic>
        <p:nvPicPr>
          <p:cNvPr id="5" name="Picture 4">
            <a:extLst>
              <a:ext uri="{FF2B5EF4-FFF2-40B4-BE49-F238E27FC236}">
                <a16:creationId xmlns:a16="http://schemas.microsoft.com/office/drawing/2014/main" id="{34DCAEF7-2835-4554-89B7-A9E54FD4D047}"/>
              </a:ext>
            </a:extLst>
          </p:cNvPr>
          <p:cNvPicPr>
            <a:picLocks noChangeAspect="1"/>
          </p:cNvPicPr>
          <p:nvPr/>
        </p:nvPicPr>
        <p:blipFill>
          <a:blip r:embed="rId2"/>
          <a:stretch>
            <a:fillRect/>
          </a:stretch>
        </p:blipFill>
        <p:spPr>
          <a:xfrm>
            <a:off x="2930025" y="4276594"/>
            <a:ext cx="5380186" cy="2432116"/>
          </a:xfrm>
          <a:prstGeom prst="rect">
            <a:avLst/>
          </a:prstGeom>
        </p:spPr>
      </p:pic>
    </p:spTree>
    <p:extLst>
      <p:ext uri="{BB962C8B-B14F-4D97-AF65-F5344CB8AC3E}">
        <p14:creationId xmlns:p14="http://schemas.microsoft.com/office/powerpoint/2010/main" val="1674862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3"/>
        <p:cNvGrpSpPr/>
        <p:nvPr/>
      </p:nvGrpSpPr>
      <p:grpSpPr>
        <a:xfrm>
          <a:off x="0" y="0"/>
          <a:ext cx="0" cy="0"/>
          <a:chOff x="0" y="0"/>
          <a:chExt cx="0" cy="0"/>
        </a:xfrm>
      </p:grpSpPr>
      <p:sp>
        <p:nvSpPr>
          <p:cNvPr id="254" name="Google Shape;254;p21"/>
          <p:cNvSpPr txBox="1">
            <a:spLocks noGrp="1"/>
          </p:cNvSpPr>
          <p:nvPr>
            <p:ph type="title"/>
          </p:nvPr>
        </p:nvSpPr>
        <p:spPr>
          <a:xfrm>
            <a:off x="716621" y="354358"/>
            <a:ext cx="10946291" cy="654934"/>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5000"/>
              <a:buFont typeface="Twentieth Century"/>
              <a:buNone/>
            </a:pPr>
            <a:r>
              <a:rPr lang="en-US" sz="4200" b="1">
                <a:solidFill>
                  <a:schemeClr val="lt1"/>
                </a:solidFill>
              </a:rPr>
              <a:t>Dealing with serious and sensitive situations</a:t>
            </a:r>
            <a:endParaRPr sz="4200" b="1">
              <a:solidFill>
                <a:schemeClr val="lt1"/>
              </a:solidFill>
            </a:endParaRPr>
          </a:p>
        </p:txBody>
      </p:sp>
      <p:sp>
        <p:nvSpPr>
          <p:cNvPr id="255" name="Google Shape;255;p21"/>
          <p:cNvSpPr txBox="1"/>
          <p:nvPr/>
        </p:nvSpPr>
        <p:spPr>
          <a:xfrm>
            <a:off x="239787" y="1192588"/>
            <a:ext cx="5065458" cy="5478382"/>
          </a:xfrm>
          <a:prstGeom prst="rect">
            <a:avLst/>
          </a:prstGeom>
          <a:noFill/>
          <a:ln w="28575" cap="flat" cmpd="sng">
            <a:solidFill>
              <a:srgbClr val="73B5E4"/>
            </a:solidFill>
            <a:prstDash val="solid"/>
            <a:round/>
            <a:headEnd type="none" w="sm" len="sm"/>
            <a:tailEnd type="none" w="sm" len="sm"/>
          </a:ln>
        </p:spPr>
        <p:txBody>
          <a:bodyPr spcFirstLastPara="1" wrap="square" lIns="91425" tIns="45700" rIns="91425" bIns="45700" anchor="t" anchorCtr="0">
            <a:spAutoFit/>
          </a:bodyPr>
          <a:lstStyle/>
          <a:p>
            <a:pPr marL="450215" marR="737235" lvl="0" indent="0" algn="ctr" rtl="0">
              <a:lnSpc>
                <a:spcPct val="100000"/>
              </a:lnSpc>
              <a:spcBef>
                <a:spcPts val="600"/>
              </a:spcBef>
              <a:spcAft>
                <a:spcPts val="0"/>
              </a:spcAft>
              <a:buClr>
                <a:srgbClr val="000000"/>
              </a:buClr>
              <a:buSzPts val="1600"/>
              <a:buFont typeface="Arial"/>
              <a:buNone/>
            </a:pPr>
            <a:r>
              <a:rPr lang="en-US" sz="1600" b="1" i="0" u="none" strike="noStrike" cap="none">
                <a:solidFill>
                  <a:srgbClr val="FF0000"/>
                </a:solidFill>
                <a:latin typeface="Arial"/>
                <a:ea typeface="Arial"/>
                <a:cs typeface="Arial"/>
                <a:sym typeface="Arial"/>
              </a:rPr>
              <a:t>“Serious or sensitive matters” refer to issues involving potential criminal activity, political interference, conflicts of interest, corruption, land claims, gender-based violence, and human trafficking.</a:t>
            </a:r>
            <a:endParaRPr sz="1600" b="1" i="0" u="none" strike="noStrike" cap="none">
              <a:solidFill>
                <a:srgbClr val="FF0000"/>
              </a:solidFill>
              <a:latin typeface="Arial"/>
              <a:ea typeface="Arial"/>
              <a:cs typeface="Arial"/>
              <a:sym typeface="Arial"/>
            </a:endParaRPr>
          </a:p>
          <a:p>
            <a:pPr marL="450215" marR="737235" lvl="0" indent="0" algn="ctr" rtl="0">
              <a:lnSpc>
                <a:spcPct val="100000"/>
              </a:lnSpc>
              <a:spcBef>
                <a:spcPts val="1200"/>
              </a:spcBef>
              <a:spcAft>
                <a:spcPts val="0"/>
              </a:spcAft>
              <a:buClr>
                <a:srgbClr val="000000"/>
              </a:buClr>
              <a:buSzPts val="1600"/>
              <a:buFont typeface="Arial"/>
              <a:buNone/>
            </a:pPr>
            <a:r>
              <a:rPr lang="en-US" sz="1600" b="1" i="0" u="none" strike="noStrike" cap="none">
                <a:solidFill>
                  <a:srgbClr val="FF0000"/>
                </a:solidFill>
                <a:latin typeface="Arial"/>
                <a:ea typeface="Arial"/>
                <a:cs typeface="Arial"/>
                <a:sym typeface="Arial"/>
              </a:rPr>
              <a:t>In the case of potential criminal activity, it is important that the Project GRM process does not impede investigation by the appropriate authorities. In situations involving land disputes or claims, the matter will be referred to the Traditional Court.</a:t>
            </a:r>
            <a:endParaRPr sz="1600" b="1" i="0" u="none" strike="noStrike" cap="none">
              <a:solidFill>
                <a:srgbClr val="FF0000"/>
              </a:solidFill>
              <a:latin typeface="Arial"/>
              <a:ea typeface="Arial"/>
              <a:cs typeface="Arial"/>
              <a:sym typeface="Arial"/>
            </a:endParaRPr>
          </a:p>
          <a:p>
            <a:pPr marL="0" marR="0" lvl="0" indent="0" algn="ctr" rtl="0">
              <a:lnSpc>
                <a:spcPct val="100000"/>
              </a:lnSpc>
              <a:spcBef>
                <a:spcPts val="1200"/>
              </a:spcBef>
              <a:spcAft>
                <a:spcPts val="600"/>
              </a:spcAft>
              <a:buClr>
                <a:srgbClr val="000000"/>
              </a:buClr>
              <a:buSzPts val="1600"/>
              <a:buFont typeface="Arial"/>
              <a:buNone/>
            </a:pPr>
            <a:r>
              <a:rPr lang="en-US" sz="1600" b="1" i="0" u="none" strike="noStrike" cap="none">
                <a:solidFill>
                  <a:srgbClr val="FF0000"/>
                </a:solidFill>
                <a:latin typeface="Arial"/>
                <a:ea typeface="Arial"/>
                <a:cs typeface="Arial"/>
                <a:sym typeface="Arial"/>
              </a:rPr>
              <a:t>If the concern is related to GBV, SEAH, or VAC, the Project will first seek to ensure that the victim is safe and has access to support services. A referral can also be made to the </a:t>
            </a:r>
            <a:r>
              <a:rPr lang="en-US" sz="1600" b="1" i="1" u="none" strike="noStrike" cap="none">
                <a:solidFill>
                  <a:srgbClr val="FF0000"/>
                </a:solidFill>
                <a:latin typeface="Arial"/>
                <a:ea typeface="Arial"/>
                <a:cs typeface="Arial"/>
                <a:sym typeface="Arial"/>
              </a:rPr>
              <a:t>WUTMI Weto in Mour: Violence against Women and Girls Support Service and/or other authorities.</a:t>
            </a:r>
            <a:endParaRPr sz="1600" b="1" i="0" u="none" strike="noStrike" cap="none">
              <a:solidFill>
                <a:srgbClr val="FF0000"/>
              </a:solidFill>
              <a:latin typeface="Arial"/>
              <a:ea typeface="Arial"/>
              <a:cs typeface="Arial"/>
              <a:sym typeface="Arial"/>
            </a:endParaRPr>
          </a:p>
        </p:txBody>
      </p:sp>
      <p:sp>
        <p:nvSpPr>
          <p:cNvPr id="256" name="Google Shape;256;p21"/>
          <p:cNvSpPr txBox="1"/>
          <p:nvPr/>
        </p:nvSpPr>
        <p:spPr>
          <a:xfrm>
            <a:off x="5604013" y="1425333"/>
            <a:ext cx="6153789" cy="484036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800" b="1" i="0" u="none" strike="noStrike" cap="none">
                <a:solidFill>
                  <a:schemeClr val="lt1"/>
                </a:solidFill>
                <a:latin typeface="Arial"/>
                <a:ea typeface="Arial"/>
                <a:cs typeface="Arial"/>
                <a:sym typeface="Arial"/>
              </a:rPr>
              <a:t>WB Projects in RMI use a </a:t>
            </a:r>
            <a:r>
              <a:rPr lang="en-US" sz="1800" b="1" i="0" u="sng" strike="noStrike" cap="none">
                <a:solidFill>
                  <a:srgbClr val="FFFF00"/>
                </a:solidFill>
                <a:latin typeface="Arial"/>
                <a:ea typeface="Arial"/>
                <a:cs typeface="Arial"/>
                <a:sym typeface="Arial"/>
              </a:rPr>
              <a:t>survivor-centered approach</a:t>
            </a:r>
            <a:r>
              <a:rPr lang="en-US" sz="1800" b="1" i="0" u="none" strike="noStrike" cap="none">
                <a:solidFill>
                  <a:schemeClr val="lt1"/>
                </a:solidFill>
                <a:latin typeface="Arial"/>
                <a:ea typeface="Arial"/>
                <a:cs typeface="Arial"/>
                <a:sym typeface="Arial"/>
              </a:rPr>
              <a:t>. </a:t>
            </a:r>
            <a:endParaRPr/>
          </a:p>
          <a:p>
            <a:pPr marL="0" marR="0" lvl="0" indent="0" algn="l" rtl="0">
              <a:lnSpc>
                <a:spcPct val="107000"/>
              </a:lnSpc>
              <a:spcBef>
                <a:spcPts val="800"/>
              </a:spcBef>
              <a:spcAft>
                <a:spcPts val="0"/>
              </a:spcAft>
              <a:buNone/>
            </a:pPr>
            <a:r>
              <a:rPr lang="en-US" sz="1600" b="1" i="0" u="none" strike="noStrike" cap="none">
                <a:solidFill>
                  <a:schemeClr val="lt1"/>
                </a:solidFill>
                <a:latin typeface="Arial"/>
                <a:ea typeface="Arial"/>
                <a:cs typeface="Arial"/>
                <a:sym typeface="Arial"/>
              </a:rPr>
              <a:t>This means that the rights, needs, and wishes of the survivor (or victim) is the foremost priority of everyone involved with the project</a:t>
            </a:r>
            <a:endParaRPr sz="1600" b="1" i="0" u="none" strike="noStrike" cap="none">
              <a:solidFill>
                <a:schemeClr val="lt1"/>
              </a:solidFill>
              <a:latin typeface="Arial"/>
              <a:ea typeface="Arial"/>
              <a:cs typeface="Arial"/>
              <a:sym typeface="Arial"/>
            </a:endParaRPr>
          </a:p>
          <a:p>
            <a:pPr marL="0" marR="0" lvl="0" indent="0" algn="l" rtl="0">
              <a:lnSpc>
                <a:spcPct val="107000"/>
              </a:lnSpc>
              <a:spcBef>
                <a:spcPts val="800"/>
              </a:spcBef>
              <a:spcAft>
                <a:spcPts val="0"/>
              </a:spcAft>
              <a:buNone/>
            </a:pPr>
            <a:r>
              <a:rPr lang="en-US" sz="1600" b="1" i="0" u="none" strike="noStrike" cap="none">
                <a:solidFill>
                  <a:schemeClr val="lt1"/>
                </a:solidFill>
                <a:latin typeface="Arial"/>
                <a:ea typeface="Arial"/>
                <a:cs typeface="Arial"/>
                <a:sym typeface="Arial"/>
              </a:rPr>
              <a:t>The survivor has a right to:</a:t>
            </a:r>
            <a:endParaRPr sz="1600" b="1" i="0" u="none" strike="noStrike" cap="none">
              <a:solidFill>
                <a:schemeClr val="lt1"/>
              </a:solidFill>
              <a:latin typeface="Arial"/>
              <a:ea typeface="Arial"/>
              <a:cs typeface="Arial"/>
              <a:sym typeface="Arial"/>
            </a:endParaRPr>
          </a:p>
          <a:p>
            <a:pPr marL="361950" marR="0" lvl="1" indent="0" algn="l" rtl="0">
              <a:lnSpc>
                <a:spcPct val="107000"/>
              </a:lnSpc>
              <a:spcBef>
                <a:spcPts val="900"/>
              </a:spcBef>
              <a:spcAft>
                <a:spcPts val="0"/>
              </a:spcAft>
              <a:buNone/>
            </a:pPr>
            <a:r>
              <a:rPr lang="en-US" sz="1600" b="1" i="0" u="none" strike="noStrike" cap="none">
                <a:solidFill>
                  <a:schemeClr val="lt1"/>
                </a:solidFill>
                <a:latin typeface="Arial"/>
                <a:ea typeface="Arial"/>
                <a:cs typeface="Arial"/>
                <a:sym typeface="Arial"/>
              </a:rPr>
              <a:t>Be treated with dignity and respect instead of being exposed to victim-blaming attitudes.</a:t>
            </a:r>
            <a:endParaRPr sz="1600" b="1" i="0" u="none" strike="noStrike" cap="none">
              <a:solidFill>
                <a:schemeClr val="lt1"/>
              </a:solidFill>
              <a:latin typeface="Arial"/>
              <a:ea typeface="Arial"/>
              <a:cs typeface="Arial"/>
              <a:sym typeface="Arial"/>
            </a:endParaRPr>
          </a:p>
          <a:p>
            <a:pPr marL="361950" marR="0" lvl="1" indent="0" algn="l" rtl="0">
              <a:lnSpc>
                <a:spcPct val="107000"/>
              </a:lnSpc>
              <a:spcBef>
                <a:spcPts val="900"/>
              </a:spcBef>
              <a:spcAft>
                <a:spcPts val="0"/>
              </a:spcAft>
              <a:buNone/>
            </a:pPr>
            <a:r>
              <a:rPr lang="en-US" sz="1600" b="1" i="0" u="none" strike="noStrike" cap="none">
                <a:solidFill>
                  <a:schemeClr val="lt1"/>
                </a:solidFill>
                <a:latin typeface="Arial"/>
                <a:ea typeface="Arial"/>
                <a:cs typeface="Arial"/>
                <a:sym typeface="Arial"/>
              </a:rPr>
              <a:t>Choose the course of action in dealing with the violence instead of feeling powerless.</a:t>
            </a:r>
            <a:endParaRPr sz="1600" b="1" i="0" u="none" strike="noStrike" cap="none">
              <a:solidFill>
                <a:schemeClr val="lt1"/>
              </a:solidFill>
              <a:latin typeface="Arial"/>
              <a:ea typeface="Arial"/>
              <a:cs typeface="Arial"/>
              <a:sym typeface="Arial"/>
            </a:endParaRPr>
          </a:p>
          <a:p>
            <a:pPr marL="361950" marR="0" lvl="1" indent="0" algn="l" rtl="0">
              <a:lnSpc>
                <a:spcPct val="107000"/>
              </a:lnSpc>
              <a:spcBef>
                <a:spcPts val="900"/>
              </a:spcBef>
              <a:spcAft>
                <a:spcPts val="0"/>
              </a:spcAft>
              <a:buNone/>
            </a:pPr>
            <a:r>
              <a:rPr lang="en-US" sz="1600" b="1" i="0" u="none" strike="noStrike" cap="none">
                <a:solidFill>
                  <a:schemeClr val="lt1"/>
                </a:solidFill>
                <a:latin typeface="Arial"/>
                <a:ea typeface="Arial"/>
                <a:cs typeface="Arial"/>
                <a:sym typeface="Arial"/>
              </a:rPr>
              <a:t>Privacy and confidentiality instead of exposure.</a:t>
            </a:r>
            <a:endParaRPr sz="1600" b="1" i="0" u="none" strike="noStrike" cap="none">
              <a:solidFill>
                <a:schemeClr val="lt1"/>
              </a:solidFill>
              <a:latin typeface="Arial"/>
              <a:ea typeface="Arial"/>
              <a:cs typeface="Arial"/>
              <a:sym typeface="Arial"/>
            </a:endParaRPr>
          </a:p>
          <a:p>
            <a:pPr marL="361950" marR="0" lvl="1" indent="0" algn="l" rtl="0">
              <a:lnSpc>
                <a:spcPct val="107000"/>
              </a:lnSpc>
              <a:spcBef>
                <a:spcPts val="900"/>
              </a:spcBef>
              <a:spcAft>
                <a:spcPts val="0"/>
              </a:spcAft>
              <a:buNone/>
            </a:pPr>
            <a:r>
              <a:rPr lang="en-US" sz="1600" b="1" i="0" u="none" strike="noStrike" cap="none">
                <a:solidFill>
                  <a:schemeClr val="lt1"/>
                </a:solidFill>
                <a:latin typeface="Arial"/>
                <a:ea typeface="Arial"/>
                <a:cs typeface="Arial"/>
                <a:sym typeface="Arial"/>
              </a:rPr>
              <a:t>Non-discrimination based on gender, age, race/ ethnicity, ability, sexual orientation, HIV status or any other characteristic.</a:t>
            </a:r>
            <a:endParaRPr sz="1600" b="1" i="0" u="none" strike="noStrike" cap="none">
              <a:solidFill>
                <a:schemeClr val="lt1"/>
              </a:solidFill>
              <a:latin typeface="Arial"/>
              <a:ea typeface="Arial"/>
              <a:cs typeface="Arial"/>
              <a:sym typeface="Arial"/>
            </a:endParaRPr>
          </a:p>
          <a:p>
            <a:pPr marL="361950" marR="0" lvl="1" indent="0" algn="l" rtl="0">
              <a:lnSpc>
                <a:spcPct val="107000"/>
              </a:lnSpc>
              <a:spcBef>
                <a:spcPts val="900"/>
              </a:spcBef>
              <a:spcAft>
                <a:spcPts val="0"/>
              </a:spcAft>
              <a:buNone/>
            </a:pPr>
            <a:r>
              <a:rPr lang="en-US" sz="1600" b="1" i="0" u="none" strike="noStrike" cap="none">
                <a:solidFill>
                  <a:schemeClr val="lt1"/>
                </a:solidFill>
                <a:latin typeface="Arial"/>
                <a:ea typeface="Arial"/>
                <a:cs typeface="Arial"/>
                <a:sym typeface="Arial"/>
              </a:rPr>
              <a:t>Receive comprehensive information to help her make her own decision instead of being told what to do.</a:t>
            </a:r>
            <a:endParaRPr sz="1600" b="1"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0"/>
        <p:cNvGrpSpPr/>
        <p:nvPr/>
      </p:nvGrpSpPr>
      <p:grpSpPr>
        <a:xfrm>
          <a:off x="0" y="0"/>
          <a:ext cx="0" cy="0"/>
          <a:chOff x="0" y="0"/>
          <a:chExt cx="0" cy="0"/>
        </a:xfrm>
      </p:grpSpPr>
      <p:sp>
        <p:nvSpPr>
          <p:cNvPr id="261" name="Google Shape;261;p22"/>
          <p:cNvSpPr txBox="1">
            <a:spLocks noGrp="1"/>
          </p:cNvSpPr>
          <p:nvPr>
            <p:ph type="title"/>
          </p:nvPr>
        </p:nvSpPr>
        <p:spPr>
          <a:xfrm>
            <a:off x="688047" y="315089"/>
            <a:ext cx="6667900" cy="838231"/>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5000"/>
              <a:buFont typeface="Twentieth Century"/>
              <a:buNone/>
            </a:pPr>
            <a:r>
              <a:rPr lang="en-US">
                <a:solidFill>
                  <a:schemeClr val="lt1"/>
                </a:solidFill>
              </a:rPr>
              <a:t>PROJECT GRM</a:t>
            </a:r>
            <a:endParaRPr>
              <a:solidFill>
                <a:schemeClr val="lt1"/>
              </a:solidFill>
            </a:endParaRPr>
          </a:p>
        </p:txBody>
      </p:sp>
      <p:sp>
        <p:nvSpPr>
          <p:cNvPr id="262" name="Google Shape;262;p22"/>
          <p:cNvSpPr txBox="1"/>
          <p:nvPr/>
        </p:nvSpPr>
        <p:spPr>
          <a:xfrm>
            <a:off x="574287" y="1540108"/>
            <a:ext cx="5792647" cy="5193729"/>
          </a:xfrm>
          <a:prstGeom prst="rect">
            <a:avLst/>
          </a:prstGeom>
          <a:solidFill>
            <a:schemeClr val="dk1"/>
          </a:solidFill>
          <a:ln>
            <a:noFill/>
          </a:ln>
        </p:spPr>
        <p:txBody>
          <a:bodyPr spcFirstLastPara="1" wrap="square" lIns="91425" tIns="45700" rIns="91425" bIns="45700" anchor="t" anchorCtr="0">
            <a:spAutoFit/>
          </a:bodyPr>
          <a:lstStyle/>
          <a:p>
            <a:pPr marL="1074738" marR="737235" lvl="0" indent="-1074738" algn="l" rtl="0">
              <a:lnSpc>
                <a:spcPct val="100000"/>
              </a:lnSpc>
              <a:spcBef>
                <a:spcPts val="0"/>
              </a:spcBef>
              <a:spcAft>
                <a:spcPts val="0"/>
              </a:spcAft>
              <a:buClr>
                <a:srgbClr val="000000"/>
              </a:buClr>
              <a:buSzPts val="1400"/>
              <a:buFont typeface="Arial"/>
              <a:buNone/>
            </a:pPr>
            <a:r>
              <a:rPr lang="en-US" sz="1400" b="1" i="0" u="sng" strike="noStrike" cap="none">
                <a:solidFill>
                  <a:schemeClr val="lt1"/>
                </a:solidFill>
                <a:latin typeface="Arial"/>
                <a:ea typeface="Arial"/>
                <a:cs typeface="Arial"/>
                <a:sym typeface="Arial"/>
              </a:rPr>
              <a:t>Step 4:</a:t>
            </a:r>
            <a:r>
              <a:rPr lang="en-US" sz="1400" b="1" i="0" u="none" strike="noStrike" cap="none">
                <a:solidFill>
                  <a:schemeClr val="lt1"/>
                </a:solidFill>
                <a:latin typeface="Arial"/>
                <a:ea typeface="Arial"/>
                <a:cs typeface="Arial"/>
                <a:sym typeface="Arial"/>
              </a:rPr>
              <a:t>	</a:t>
            </a:r>
            <a:r>
              <a:rPr lang="en-US" sz="1400" b="0" i="0" u="none" strike="noStrike" cap="none">
                <a:solidFill>
                  <a:schemeClr val="lt1"/>
                </a:solidFill>
                <a:latin typeface="Arial"/>
                <a:ea typeface="Arial"/>
                <a:cs typeface="Arial"/>
                <a:sym typeface="Arial"/>
              </a:rPr>
              <a:t>After determining the grievance is Project-related but </a:t>
            </a:r>
            <a:r>
              <a:rPr lang="en-US" sz="1400" b="0" i="0" u="sng" strike="noStrike" cap="none">
                <a:solidFill>
                  <a:schemeClr val="lt1"/>
                </a:solidFill>
                <a:latin typeface="Arial"/>
                <a:ea typeface="Arial"/>
                <a:cs typeface="Arial"/>
                <a:sym typeface="Arial"/>
              </a:rPr>
              <a:t>not </a:t>
            </a:r>
            <a:r>
              <a:rPr lang="en-US" sz="1400" b="0" i="0" u="none" strike="noStrike" cap="none">
                <a:solidFill>
                  <a:schemeClr val="lt1"/>
                </a:solidFill>
                <a:latin typeface="Arial"/>
                <a:ea typeface="Arial"/>
                <a:cs typeface="Arial"/>
                <a:sym typeface="Arial"/>
              </a:rPr>
              <a:t>serious of sensitive nature, DCP attempt to resolve concern to everyone’s satisfaction within 24 hrs, or within 2 weeks if consultation with other parties is required. If resolution cannot be achieved, DCP refer the matter to the GM of IA for further investigation.</a:t>
            </a:r>
            <a:endParaRPr sz="1400" b="0" i="0" u="none" strike="noStrike" cap="none">
              <a:solidFill>
                <a:schemeClr val="lt1"/>
              </a:solidFill>
              <a:latin typeface="Arial"/>
              <a:ea typeface="Arial"/>
              <a:cs typeface="Arial"/>
              <a:sym typeface="Arial"/>
            </a:endParaRPr>
          </a:p>
          <a:p>
            <a:pPr marL="1074738" marR="737235" lvl="0" indent="-1074738" algn="l" rtl="0">
              <a:lnSpc>
                <a:spcPct val="100000"/>
              </a:lnSpc>
              <a:spcBef>
                <a:spcPts val="1500"/>
              </a:spcBef>
              <a:spcAft>
                <a:spcPts val="0"/>
              </a:spcAft>
              <a:buClr>
                <a:srgbClr val="000000"/>
              </a:buClr>
              <a:buSzPts val="1400"/>
              <a:buFont typeface="Arial"/>
              <a:buNone/>
            </a:pPr>
            <a:r>
              <a:rPr lang="en-US" sz="1400" b="1" i="0" u="sng" strike="noStrike" cap="none">
                <a:solidFill>
                  <a:schemeClr val="lt1"/>
                </a:solidFill>
                <a:latin typeface="Arial"/>
                <a:ea typeface="Arial"/>
                <a:cs typeface="Arial"/>
                <a:sym typeface="Arial"/>
              </a:rPr>
              <a:t>Steps 5-6:</a:t>
            </a:r>
            <a:r>
              <a:rPr lang="en-US" sz="1400" b="1" i="0" u="none" strike="noStrike" cap="none">
                <a:solidFill>
                  <a:schemeClr val="lt1"/>
                </a:solidFill>
                <a:latin typeface="Arial"/>
                <a:ea typeface="Arial"/>
                <a:cs typeface="Arial"/>
                <a:sym typeface="Arial"/>
              </a:rPr>
              <a:t> 	</a:t>
            </a:r>
            <a:r>
              <a:rPr lang="en-US" sz="1400" b="0" i="0" u="none" strike="noStrike" cap="none">
                <a:solidFill>
                  <a:schemeClr val="lt1"/>
                </a:solidFill>
                <a:latin typeface="Arial"/>
                <a:ea typeface="Arial"/>
                <a:cs typeface="Arial"/>
                <a:sym typeface="Arial"/>
              </a:rPr>
              <a:t>The GM of the IA attempts to resolve concern within 2 weeks and if this is not achieved, the situation will be referred to the Secretary, of the IA, who will also attempt to resolve the matter within 2 weeks. </a:t>
            </a:r>
            <a:endParaRPr sz="1400" b="0" i="0" u="none" strike="noStrike" cap="none">
              <a:solidFill>
                <a:schemeClr val="lt1"/>
              </a:solidFill>
              <a:latin typeface="Arial"/>
              <a:ea typeface="Arial"/>
              <a:cs typeface="Arial"/>
              <a:sym typeface="Arial"/>
            </a:endParaRPr>
          </a:p>
          <a:p>
            <a:pPr marL="1074738" marR="737235" lvl="0" indent="-1074738" algn="l" rtl="0">
              <a:lnSpc>
                <a:spcPct val="100000"/>
              </a:lnSpc>
              <a:spcBef>
                <a:spcPts val="1500"/>
              </a:spcBef>
              <a:spcAft>
                <a:spcPts val="0"/>
              </a:spcAft>
              <a:buClr>
                <a:srgbClr val="000000"/>
              </a:buClr>
              <a:buSzPts val="1400"/>
              <a:buFont typeface="Arial"/>
              <a:buNone/>
            </a:pPr>
            <a:r>
              <a:rPr lang="en-US" sz="1400" b="1" i="0" u="sng" strike="noStrike" cap="none">
                <a:solidFill>
                  <a:schemeClr val="lt1"/>
                </a:solidFill>
                <a:latin typeface="Arial"/>
                <a:ea typeface="Arial"/>
                <a:cs typeface="Arial"/>
                <a:sym typeface="Arial"/>
              </a:rPr>
              <a:t>Step 7</a:t>
            </a:r>
            <a:r>
              <a:rPr lang="en-US" sz="1400" b="1" i="0" u="none" strike="noStrike" cap="none">
                <a:solidFill>
                  <a:schemeClr val="lt1"/>
                </a:solidFill>
                <a:latin typeface="Arial"/>
                <a:ea typeface="Arial"/>
                <a:cs typeface="Arial"/>
                <a:sym typeface="Arial"/>
              </a:rPr>
              <a:t>: 	</a:t>
            </a:r>
            <a:r>
              <a:rPr lang="en-US" sz="1400" b="0" i="0" u="none" strike="noStrike" cap="none">
                <a:solidFill>
                  <a:schemeClr val="lt1"/>
                </a:solidFill>
                <a:latin typeface="Arial"/>
                <a:ea typeface="Arial"/>
                <a:cs typeface="Arial"/>
                <a:sym typeface="Arial"/>
              </a:rPr>
              <a:t>If resolution has still not occurred following attempts by the GM IA and Secretary, </a:t>
            </a:r>
            <a:r>
              <a:rPr lang="en-US" sz="1400" b="1" i="0" u="none" strike="noStrike" cap="none">
                <a:solidFill>
                  <a:srgbClr val="FF0000"/>
                </a:solidFill>
                <a:latin typeface="Arial"/>
                <a:ea typeface="Arial"/>
                <a:cs typeface="Arial"/>
                <a:sym typeface="Arial"/>
              </a:rPr>
              <a:t>the Project Steering Committee (PSC) will have 1 month to resolve the matter.</a:t>
            </a:r>
            <a:endParaRPr sz="1400" b="1" i="0" u="none" strike="noStrike" cap="none">
              <a:solidFill>
                <a:srgbClr val="FF0000"/>
              </a:solidFill>
              <a:latin typeface="Arial"/>
              <a:ea typeface="Arial"/>
              <a:cs typeface="Arial"/>
              <a:sym typeface="Arial"/>
            </a:endParaRPr>
          </a:p>
          <a:p>
            <a:pPr marL="1074738" marR="737235" lvl="0" indent="-1074738" algn="l" rtl="0">
              <a:lnSpc>
                <a:spcPct val="100000"/>
              </a:lnSpc>
              <a:spcBef>
                <a:spcPts val="1500"/>
              </a:spcBef>
              <a:spcAft>
                <a:spcPts val="0"/>
              </a:spcAft>
              <a:buClr>
                <a:srgbClr val="000000"/>
              </a:buClr>
              <a:buSzPts val="1400"/>
              <a:buFont typeface="Arial"/>
              <a:buNone/>
            </a:pPr>
            <a:r>
              <a:rPr lang="en-US" sz="1400" b="1" i="0" u="sng" strike="noStrike" cap="none">
                <a:solidFill>
                  <a:schemeClr val="lt1"/>
                </a:solidFill>
                <a:latin typeface="Arial"/>
                <a:ea typeface="Arial"/>
                <a:cs typeface="Arial"/>
                <a:sym typeface="Arial"/>
              </a:rPr>
              <a:t>Step 8</a:t>
            </a:r>
            <a:r>
              <a:rPr lang="en-US" sz="1400" b="1" i="0" u="none" strike="noStrike" cap="none">
                <a:solidFill>
                  <a:schemeClr val="lt1"/>
                </a:solidFill>
                <a:latin typeface="Arial"/>
                <a:ea typeface="Arial"/>
                <a:cs typeface="Arial"/>
                <a:sym typeface="Arial"/>
              </a:rPr>
              <a:t>:</a:t>
            </a:r>
            <a:r>
              <a:rPr lang="en-US" sz="1400" b="0" i="0" u="none" strike="noStrike" cap="none">
                <a:solidFill>
                  <a:schemeClr val="lt1"/>
                </a:solidFill>
                <a:latin typeface="Arial"/>
                <a:ea typeface="Arial"/>
                <a:cs typeface="Arial"/>
                <a:sym typeface="Arial"/>
              </a:rPr>
              <a:t> 	If the issue remains unresolved or the complainant is dissatisfied with outcome proposed by PSC, the Aggrieved Person may refer matter to appropriate legal or judicial authority. The decision of the Court will be final.</a:t>
            </a:r>
            <a:endParaRPr sz="1400" b="0" i="0" u="none" strike="noStrike" cap="none">
              <a:solidFill>
                <a:schemeClr val="lt1"/>
              </a:solidFill>
              <a:latin typeface="Arial"/>
              <a:ea typeface="Arial"/>
              <a:cs typeface="Arial"/>
              <a:sym typeface="Arial"/>
            </a:endParaRPr>
          </a:p>
        </p:txBody>
      </p:sp>
      <p:pic>
        <p:nvPicPr>
          <p:cNvPr id="263" name="Google Shape;263;p22"/>
          <p:cNvPicPr preferRelativeResize="0"/>
          <p:nvPr/>
        </p:nvPicPr>
        <p:blipFill rotWithShape="1">
          <a:blip r:embed="rId3">
            <a:alphaModFix/>
          </a:blip>
          <a:srcRect/>
          <a:stretch/>
        </p:blipFill>
        <p:spPr>
          <a:xfrm>
            <a:off x="6030097" y="0"/>
            <a:ext cx="6145224"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6"/>
          <p:cNvSpPr txBox="1">
            <a:spLocks noGrp="1"/>
          </p:cNvSpPr>
          <p:nvPr>
            <p:ph type="title"/>
          </p:nvPr>
        </p:nvSpPr>
        <p:spPr>
          <a:xfrm>
            <a:off x="1024128" y="0"/>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1800"/>
              <a:buNone/>
            </a:pPr>
            <a:r>
              <a:rPr lang="en-US" sz="4200" b="1"/>
              <a:t>Grievance Report Form</a:t>
            </a:r>
            <a:endParaRPr sz="4200" b="1"/>
          </a:p>
        </p:txBody>
      </p:sp>
      <p:sp>
        <p:nvSpPr>
          <p:cNvPr id="269" name="Google Shape;269;p46"/>
          <p:cNvSpPr txBox="1">
            <a:spLocks noGrp="1"/>
          </p:cNvSpPr>
          <p:nvPr>
            <p:ph type="body" idx="1"/>
          </p:nvPr>
        </p:nvSpPr>
        <p:spPr>
          <a:xfrm>
            <a:off x="1024128" y="1202724"/>
            <a:ext cx="9973500" cy="5173500"/>
          </a:xfrm>
          <a:prstGeom prst="rect">
            <a:avLst/>
          </a:prstGeom>
          <a:solidFill>
            <a:schemeClr val="lt1"/>
          </a:solidFill>
          <a:ln>
            <a:noFill/>
          </a:ln>
        </p:spPr>
        <p:txBody>
          <a:bodyPr spcFirstLastPara="1" wrap="square" lIns="45700" tIns="45700" rIns="45700" bIns="45700" anchor="t" anchorCtr="0">
            <a:normAutofit/>
          </a:bodyPr>
          <a:lstStyle/>
          <a:p>
            <a:pPr marL="114300" lvl="0" indent="0" algn="l" rtl="0">
              <a:lnSpc>
                <a:spcPct val="90000"/>
              </a:lnSpc>
              <a:spcBef>
                <a:spcPts val="0"/>
              </a:spcBef>
              <a:spcAft>
                <a:spcPts val="0"/>
              </a:spcAft>
              <a:buSzPts val="1800"/>
              <a:buNone/>
            </a:pPr>
            <a:endParaRPr/>
          </a:p>
        </p:txBody>
      </p:sp>
      <p:pic>
        <p:nvPicPr>
          <p:cNvPr id="270" name="Google Shape;270;p46"/>
          <p:cNvPicPr preferRelativeResize="0"/>
          <p:nvPr/>
        </p:nvPicPr>
        <p:blipFill rotWithShape="1">
          <a:blip r:embed="rId3">
            <a:alphaModFix/>
          </a:blip>
          <a:srcRect/>
          <a:stretch/>
        </p:blipFill>
        <p:spPr>
          <a:xfrm>
            <a:off x="396815" y="1202723"/>
            <a:ext cx="11214339" cy="546549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47"/>
          <p:cNvPicPr preferRelativeResize="0"/>
          <p:nvPr/>
        </p:nvPicPr>
        <p:blipFill rotWithShape="1">
          <a:blip r:embed="rId3">
            <a:alphaModFix/>
          </a:blip>
          <a:srcRect/>
          <a:stretch/>
        </p:blipFill>
        <p:spPr>
          <a:xfrm>
            <a:off x="669979" y="536148"/>
            <a:ext cx="4462737" cy="5830145"/>
          </a:xfrm>
          <a:prstGeom prst="rect">
            <a:avLst/>
          </a:prstGeom>
          <a:noFill/>
          <a:ln>
            <a:noFill/>
          </a:ln>
        </p:spPr>
      </p:pic>
      <p:pic>
        <p:nvPicPr>
          <p:cNvPr id="276" name="Google Shape;276;p47"/>
          <p:cNvPicPr preferRelativeResize="0"/>
          <p:nvPr/>
        </p:nvPicPr>
        <p:blipFill rotWithShape="1">
          <a:blip r:embed="rId4">
            <a:alphaModFix/>
          </a:blip>
          <a:srcRect/>
          <a:stretch/>
        </p:blipFill>
        <p:spPr>
          <a:xfrm>
            <a:off x="4685650" y="1762511"/>
            <a:ext cx="7506350" cy="391366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8"/>
          <p:cNvSpPr txBox="1">
            <a:spLocks noGrp="1"/>
          </p:cNvSpPr>
          <p:nvPr>
            <p:ph type="title"/>
          </p:nvPr>
        </p:nvSpPr>
        <p:spPr>
          <a:xfrm>
            <a:off x="1024125" y="223975"/>
            <a:ext cx="9720000" cy="10131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1800"/>
              <a:buNone/>
            </a:pPr>
            <a:r>
              <a:rPr lang="en-US" sz="4000" b="1"/>
              <a:t>Working in RMI </a:t>
            </a:r>
            <a:endParaRPr sz="3000"/>
          </a:p>
        </p:txBody>
      </p:sp>
      <p:sp>
        <p:nvSpPr>
          <p:cNvPr id="282" name="Google Shape;282;p48"/>
          <p:cNvSpPr txBox="1">
            <a:spLocks noGrp="1"/>
          </p:cNvSpPr>
          <p:nvPr>
            <p:ph type="body" idx="2"/>
          </p:nvPr>
        </p:nvSpPr>
        <p:spPr>
          <a:xfrm>
            <a:off x="410548" y="1237075"/>
            <a:ext cx="6344816" cy="5230500"/>
          </a:xfrm>
          <a:prstGeom prst="rect">
            <a:avLst/>
          </a:prstGeom>
        </p:spPr>
        <p:txBody>
          <a:bodyPr spcFirstLastPara="1" wrap="square" lIns="45700" tIns="45700" rIns="45700" bIns="45700" anchor="t" anchorCtr="0">
            <a:noAutofit/>
          </a:bodyPr>
          <a:lstStyle/>
          <a:p>
            <a:pPr marL="0" lvl="0" indent="0" algn="l" rtl="0">
              <a:spcBef>
                <a:spcPts val="0"/>
              </a:spcBef>
              <a:spcAft>
                <a:spcPts val="1200"/>
              </a:spcAft>
              <a:buNone/>
            </a:pPr>
            <a:r>
              <a:rPr lang="en-US" sz="3500" b="1" dirty="0"/>
              <a:t>MANIT - People and Environment</a:t>
            </a:r>
            <a:endParaRPr sz="3500" b="1" dirty="0"/>
          </a:p>
          <a:p>
            <a:pPr marL="457200" lvl="0" indent="-450850" algn="l" rtl="0">
              <a:spcBef>
                <a:spcPts val="0"/>
              </a:spcBef>
              <a:spcAft>
                <a:spcPts val="600"/>
              </a:spcAft>
              <a:buClr>
                <a:schemeClr val="dk1"/>
              </a:buClr>
              <a:buSzPts val="3500"/>
              <a:buChar char="●"/>
            </a:pPr>
            <a:r>
              <a:rPr lang="en-US" sz="3500" b="1" dirty="0" err="1">
                <a:solidFill>
                  <a:schemeClr val="accent1"/>
                </a:solidFill>
              </a:rPr>
              <a:t>M</a:t>
            </a:r>
            <a:r>
              <a:rPr lang="en-US" sz="3500" dirty="0" err="1"/>
              <a:t>anit</a:t>
            </a:r>
            <a:r>
              <a:rPr lang="en-US" sz="3500" dirty="0"/>
              <a:t> - </a:t>
            </a:r>
            <a:r>
              <a:rPr lang="en-US" sz="2500" dirty="0"/>
              <a:t>a tradition, a custom; culture, heritage</a:t>
            </a:r>
            <a:endParaRPr b="1" dirty="0"/>
          </a:p>
          <a:p>
            <a:pPr marL="457200" lvl="0" indent="-450850" algn="l" rtl="0">
              <a:spcBef>
                <a:spcPts val="0"/>
              </a:spcBef>
              <a:spcAft>
                <a:spcPts val="600"/>
              </a:spcAft>
              <a:buClr>
                <a:schemeClr val="dk1"/>
              </a:buClr>
              <a:buSzPts val="3500"/>
              <a:buChar char="●"/>
            </a:pPr>
            <a:r>
              <a:rPr lang="en-US" sz="3500" b="1" dirty="0" err="1">
                <a:solidFill>
                  <a:schemeClr val="accent1"/>
                </a:solidFill>
              </a:rPr>
              <a:t>A</a:t>
            </a:r>
            <a:r>
              <a:rPr lang="en-US" sz="3500" dirty="0" err="1"/>
              <a:t>rmej</a:t>
            </a:r>
            <a:r>
              <a:rPr lang="en-US" sz="3500" dirty="0"/>
              <a:t> - </a:t>
            </a:r>
            <a:r>
              <a:rPr lang="en-US" sz="2500" dirty="0"/>
              <a:t>people (Iroj, </a:t>
            </a:r>
            <a:r>
              <a:rPr lang="en-US" sz="2500" dirty="0" err="1"/>
              <a:t>Alab</a:t>
            </a:r>
            <a:r>
              <a:rPr lang="en-US" sz="2500" dirty="0"/>
              <a:t> </a:t>
            </a:r>
            <a:r>
              <a:rPr lang="en-US" sz="2500" dirty="0" err="1"/>
              <a:t>im</a:t>
            </a:r>
            <a:r>
              <a:rPr lang="en-US" sz="2500" dirty="0"/>
              <a:t> </a:t>
            </a:r>
            <a:r>
              <a:rPr lang="en-US" sz="2500" dirty="0" err="1"/>
              <a:t>Rijerbal</a:t>
            </a:r>
            <a:r>
              <a:rPr lang="en-US" sz="2500" dirty="0"/>
              <a:t> - Kora, </a:t>
            </a:r>
            <a:r>
              <a:rPr lang="en-US" sz="2500" dirty="0" err="1"/>
              <a:t>Maan</a:t>
            </a:r>
            <a:r>
              <a:rPr lang="en-US" sz="2500" dirty="0"/>
              <a:t> </a:t>
            </a:r>
            <a:r>
              <a:rPr lang="en-US" sz="2500" dirty="0" err="1"/>
              <a:t>im</a:t>
            </a:r>
            <a:r>
              <a:rPr lang="en-US" sz="2500" dirty="0"/>
              <a:t> </a:t>
            </a:r>
            <a:r>
              <a:rPr lang="en-US" sz="2500" dirty="0" err="1"/>
              <a:t>Ajri</a:t>
            </a:r>
            <a:r>
              <a:rPr lang="en-US" sz="2500" dirty="0"/>
              <a:t>)</a:t>
            </a:r>
            <a:endParaRPr sz="2500" dirty="0"/>
          </a:p>
          <a:p>
            <a:pPr marL="457200" lvl="0" indent="-450850" algn="l" rtl="0">
              <a:spcBef>
                <a:spcPts val="0"/>
              </a:spcBef>
              <a:spcAft>
                <a:spcPts val="600"/>
              </a:spcAft>
              <a:buClr>
                <a:schemeClr val="dk1"/>
              </a:buClr>
              <a:buSzPts val="3500"/>
              <a:buChar char="●"/>
            </a:pPr>
            <a:r>
              <a:rPr lang="en-US" sz="3500" b="1" dirty="0" err="1">
                <a:solidFill>
                  <a:schemeClr val="accent1"/>
                </a:solidFill>
              </a:rPr>
              <a:t>N</a:t>
            </a:r>
            <a:r>
              <a:rPr lang="en-US" sz="3500" dirty="0" err="1"/>
              <a:t>ukwi</a:t>
            </a:r>
            <a:r>
              <a:rPr lang="en-US" sz="3500" dirty="0"/>
              <a:t> - </a:t>
            </a:r>
            <a:r>
              <a:rPr lang="en-US" sz="2500" dirty="0"/>
              <a:t>duties of a relative / to be related</a:t>
            </a:r>
            <a:endParaRPr sz="2500" dirty="0"/>
          </a:p>
          <a:p>
            <a:pPr marL="457200" lvl="0" indent="-450850" algn="l" rtl="0">
              <a:spcBef>
                <a:spcPts val="0"/>
              </a:spcBef>
              <a:spcAft>
                <a:spcPts val="600"/>
              </a:spcAft>
              <a:buClr>
                <a:schemeClr val="dk1"/>
              </a:buClr>
              <a:buSzPts val="3500"/>
              <a:buChar char="●"/>
            </a:pPr>
            <a:r>
              <a:rPr lang="en-US" sz="3500" b="1" dirty="0" err="1">
                <a:solidFill>
                  <a:schemeClr val="accent1"/>
                </a:solidFill>
              </a:rPr>
              <a:t>I</a:t>
            </a:r>
            <a:r>
              <a:rPr lang="en-US" sz="3500" dirty="0" err="1"/>
              <a:t>neeṃṃan</a:t>
            </a:r>
            <a:r>
              <a:rPr lang="en-US" sz="3500" dirty="0"/>
              <a:t> - </a:t>
            </a:r>
            <a:r>
              <a:rPr lang="en-US" sz="2500" dirty="0"/>
              <a:t>to be serene / to be respectful</a:t>
            </a:r>
            <a:endParaRPr sz="2500" dirty="0"/>
          </a:p>
          <a:p>
            <a:pPr marL="457200" lvl="0" indent="-450850" algn="l" rtl="0">
              <a:spcBef>
                <a:spcPts val="0"/>
              </a:spcBef>
              <a:spcAft>
                <a:spcPts val="600"/>
              </a:spcAft>
              <a:buClr>
                <a:schemeClr val="dk1"/>
              </a:buClr>
              <a:buSzPts val="3500"/>
              <a:buChar char="●"/>
            </a:pPr>
            <a:r>
              <a:rPr lang="en-US" sz="3500" b="1" dirty="0" err="1">
                <a:solidFill>
                  <a:schemeClr val="accent1"/>
                </a:solidFill>
              </a:rPr>
              <a:t>T</a:t>
            </a:r>
            <a:r>
              <a:rPr lang="en-US" sz="3500" dirty="0" err="1"/>
              <a:t>ūriaṃo</a:t>
            </a:r>
            <a:r>
              <a:rPr lang="en-US" sz="3500" dirty="0"/>
              <a:t> - </a:t>
            </a:r>
            <a:r>
              <a:rPr lang="en-US" sz="2500" dirty="0"/>
              <a:t>to have mercy, to have compassion</a:t>
            </a:r>
            <a:endParaRPr sz="2500" dirty="0"/>
          </a:p>
        </p:txBody>
      </p:sp>
      <p:sp>
        <p:nvSpPr>
          <p:cNvPr id="283" name="Google Shape;283;p48"/>
          <p:cNvSpPr txBox="1">
            <a:spLocks noGrp="1"/>
          </p:cNvSpPr>
          <p:nvPr>
            <p:ph type="body" idx="4"/>
          </p:nvPr>
        </p:nvSpPr>
        <p:spPr>
          <a:xfrm>
            <a:off x="5990900" y="1499605"/>
            <a:ext cx="4755000" cy="4809900"/>
          </a:xfrm>
          <a:prstGeom prst="rect">
            <a:avLst/>
          </a:prstGeom>
        </p:spPr>
        <p:txBody>
          <a:bodyPr spcFirstLastPara="1" wrap="square" lIns="45700" tIns="45700" rIns="45700" bIns="45700" anchor="t" anchorCtr="0">
            <a:normAutofit/>
          </a:bodyPr>
          <a:lstStyle/>
          <a:p>
            <a:pPr marL="0" lvl="0" indent="0" algn="l" rtl="0">
              <a:spcBef>
                <a:spcPts val="1200"/>
              </a:spcBef>
              <a:spcAft>
                <a:spcPts val="0"/>
              </a:spcAft>
              <a:buNone/>
            </a:pPr>
            <a:r>
              <a:rPr lang="en-US"/>
              <a:t> </a:t>
            </a:r>
            <a:endParaRPr/>
          </a:p>
        </p:txBody>
      </p:sp>
      <p:pic>
        <p:nvPicPr>
          <p:cNvPr id="284" name="Google Shape;284;p48"/>
          <p:cNvPicPr preferRelativeResize="0"/>
          <p:nvPr/>
        </p:nvPicPr>
        <p:blipFill rotWithShape="1">
          <a:blip r:embed="rId3">
            <a:alphaModFix/>
          </a:blip>
          <a:srcRect l="20249" r="33916" b="3110"/>
          <a:stretch/>
        </p:blipFill>
        <p:spPr>
          <a:xfrm>
            <a:off x="7267453" y="1594080"/>
            <a:ext cx="4924547" cy="4715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9"/>
          <p:cNvSpPr txBox="1">
            <a:spLocks noGrp="1"/>
          </p:cNvSpPr>
          <p:nvPr>
            <p:ph type="title"/>
          </p:nvPr>
        </p:nvSpPr>
        <p:spPr>
          <a:xfrm>
            <a:off x="793631" y="0"/>
            <a:ext cx="11481758"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1800"/>
              <a:buNone/>
            </a:pPr>
            <a:r>
              <a:rPr lang="en-US" sz="4000" b="1"/>
              <a:t>World Bank Project Worker Code of Conduct (CoC)</a:t>
            </a:r>
            <a:endParaRPr sz="4000" b="1"/>
          </a:p>
        </p:txBody>
      </p:sp>
      <p:sp>
        <p:nvSpPr>
          <p:cNvPr id="290" name="Google Shape;290;p49"/>
          <p:cNvSpPr txBox="1">
            <a:spLocks noGrp="1"/>
          </p:cNvSpPr>
          <p:nvPr>
            <p:ph type="body" idx="1"/>
          </p:nvPr>
        </p:nvSpPr>
        <p:spPr>
          <a:xfrm>
            <a:off x="379561" y="1499616"/>
            <a:ext cx="11481757" cy="4876608"/>
          </a:xfrm>
          <a:prstGeom prst="rect">
            <a:avLst/>
          </a:prstGeom>
          <a:solidFill>
            <a:schemeClr val="lt1"/>
          </a:solidFill>
          <a:ln>
            <a:noFill/>
          </a:ln>
        </p:spPr>
        <p:txBody>
          <a:bodyPr spcFirstLastPara="1" wrap="square" lIns="45700" tIns="45700" rIns="45700" bIns="45700" anchor="t" anchorCtr="0">
            <a:normAutofit/>
          </a:bodyPr>
          <a:lstStyle/>
          <a:p>
            <a:pPr marL="540385" algn="l">
              <a:lnSpc>
                <a:spcPts val="1400"/>
              </a:lnSpc>
              <a:spcBef>
                <a:spcPts val="1200"/>
              </a:spcBef>
              <a:spcAft>
                <a:spcPts val="1000"/>
              </a:spcAft>
            </a:pPr>
            <a:r>
              <a:rPr lang="en-US" sz="1800" b="1" spc="15" dirty="0">
                <a:solidFill>
                  <a:srgbClr val="000000"/>
                </a:solidFill>
                <a:effectLst/>
                <a:latin typeface="Arial" panose="020B0604020202020204" pitchFamily="34" charset="0"/>
                <a:ea typeface="Arial" panose="020B0604020202020204" pitchFamily="34" charset="0"/>
              </a:rPr>
              <a:t>REQUIRED CONDUCT </a:t>
            </a:r>
            <a:endParaRPr lang="en-FJ" sz="1800" spc="15" dirty="0">
              <a:effectLst/>
              <a:latin typeface="Arial" panose="020B0604020202020204" pitchFamily="34" charset="0"/>
              <a:ea typeface="Arial" panose="020B0604020202020204" pitchFamily="34" charset="0"/>
            </a:endParaRPr>
          </a:p>
          <a:p>
            <a:pPr marL="540385" algn="just">
              <a:lnSpc>
                <a:spcPts val="1400"/>
              </a:lnSpc>
              <a:spcBef>
                <a:spcPts val="600"/>
              </a:spcBef>
              <a:spcAft>
                <a:spcPts val="800"/>
              </a:spcAft>
            </a:pPr>
            <a:r>
              <a:rPr lang="en-US" sz="1800" spc="15" dirty="0">
                <a:solidFill>
                  <a:srgbClr val="000000"/>
                </a:solidFill>
                <a:effectLst/>
                <a:latin typeface="Arial" panose="020B0604020202020204" pitchFamily="34" charset="0"/>
                <a:ea typeface="Arial" panose="020B0604020202020204" pitchFamily="34" charset="0"/>
              </a:rPr>
              <a:t>I, </a:t>
            </a:r>
            <a:r>
              <a:rPr lang="en-US" sz="1800" u="sng" spc="15" dirty="0">
                <a:effectLst/>
                <a:latin typeface="Arial" panose="020B0604020202020204" pitchFamily="34" charset="0"/>
                <a:ea typeface="Arial" panose="020B0604020202020204" pitchFamily="34" charset="0"/>
              </a:rPr>
              <a:t>the undersigned worker/contractor</a:t>
            </a:r>
            <a:r>
              <a:rPr lang="en-US" sz="1800" spc="15" dirty="0">
                <a:solidFill>
                  <a:srgbClr val="000000"/>
                </a:solidFill>
                <a:effectLst/>
                <a:latin typeface="Arial" panose="020B0604020202020204" pitchFamily="34" charset="0"/>
                <a:ea typeface="Arial" panose="020B0604020202020204" pitchFamily="34" charset="0"/>
              </a:rPr>
              <a:t>, understand that adhering to</a:t>
            </a:r>
            <a:endParaRPr dirty="0"/>
          </a:p>
        </p:txBody>
      </p:sp>
      <p:pic>
        <p:nvPicPr>
          <p:cNvPr id="291" name="Google Shape;291;p49"/>
          <p:cNvPicPr preferRelativeResize="0"/>
          <p:nvPr/>
        </p:nvPicPr>
        <p:blipFill rotWithShape="1">
          <a:blip r:embed="rId3">
            <a:alphaModFix/>
          </a:blip>
          <a:srcRect/>
          <a:stretch/>
        </p:blipFill>
        <p:spPr>
          <a:xfrm>
            <a:off x="0" y="1131363"/>
            <a:ext cx="8286161" cy="5726637"/>
          </a:xfrm>
          <a:prstGeom prst="rect">
            <a:avLst/>
          </a:prstGeom>
          <a:noFill/>
          <a:ln>
            <a:noFill/>
          </a:ln>
        </p:spPr>
      </p:pic>
      <p:pic>
        <p:nvPicPr>
          <p:cNvPr id="7" name="Picture 6">
            <a:extLst>
              <a:ext uri="{FF2B5EF4-FFF2-40B4-BE49-F238E27FC236}">
                <a16:creationId xmlns:a16="http://schemas.microsoft.com/office/drawing/2014/main" id="{7648CF7C-084A-4D38-8017-E1334ECDC96C}"/>
              </a:ext>
            </a:extLst>
          </p:cNvPr>
          <p:cNvPicPr>
            <a:picLocks noChangeAspect="1"/>
          </p:cNvPicPr>
          <p:nvPr/>
        </p:nvPicPr>
        <p:blipFill>
          <a:blip r:embed="rId4"/>
          <a:stretch>
            <a:fillRect/>
          </a:stretch>
        </p:blipFill>
        <p:spPr>
          <a:xfrm>
            <a:off x="7751033" y="1499616"/>
            <a:ext cx="3867678" cy="2297637"/>
          </a:xfrm>
          <a:prstGeom prst="rect">
            <a:avLst/>
          </a:prstGeom>
        </p:spPr>
      </p:pic>
      <p:sp>
        <p:nvSpPr>
          <p:cNvPr id="2" name="TextBox 1">
            <a:extLst>
              <a:ext uri="{FF2B5EF4-FFF2-40B4-BE49-F238E27FC236}">
                <a16:creationId xmlns:a16="http://schemas.microsoft.com/office/drawing/2014/main" id="{0AA94DCB-9621-185F-48C0-A165537397DA}"/>
              </a:ext>
            </a:extLst>
          </p:cNvPr>
          <p:cNvSpPr txBox="1"/>
          <p:nvPr/>
        </p:nvSpPr>
        <p:spPr>
          <a:xfrm>
            <a:off x="7668788" y="3937920"/>
            <a:ext cx="4143652" cy="646331"/>
          </a:xfrm>
          <a:prstGeom prst="rect">
            <a:avLst/>
          </a:prstGeom>
          <a:noFill/>
        </p:spPr>
        <p:txBody>
          <a:bodyPr wrap="square" rtlCol="0">
            <a:spAutoFit/>
          </a:bodyPr>
          <a:lstStyle/>
          <a:p>
            <a:r>
              <a:rPr lang="en-NZ" sz="1200" dirty="0"/>
              <a:t>Code of Conduct is available for download from: </a:t>
            </a:r>
            <a:r>
              <a:rPr lang="en-NZ" sz="1200" dirty="0">
                <a:hlinkClick r:id="rId5"/>
              </a:rPr>
              <a:t>https://www.ciudidasafeguards.com/portfolio-documents</a:t>
            </a:r>
            <a:endParaRPr lang="en-NZ" sz="1200" dirty="0"/>
          </a:p>
          <a:p>
            <a:endParaRPr lang="en-NZ"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4AE83F-34C3-44F7-83FB-987F6405A753}"/>
              </a:ext>
            </a:extLst>
          </p:cNvPr>
          <p:cNvSpPr txBox="1"/>
          <p:nvPr/>
        </p:nvSpPr>
        <p:spPr>
          <a:xfrm>
            <a:off x="-110765" y="447923"/>
            <a:ext cx="7935011" cy="1733808"/>
          </a:xfrm>
          <a:prstGeom prst="rect">
            <a:avLst/>
          </a:prstGeom>
          <a:noFill/>
        </p:spPr>
        <p:txBody>
          <a:bodyPr wrap="square">
            <a:spAutoFit/>
          </a:bodyPr>
          <a:lstStyle/>
          <a:p>
            <a:pPr marL="540385" algn="l">
              <a:lnSpc>
                <a:spcPts val="1400"/>
              </a:lnSpc>
              <a:spcBef>
                <a:spcPts val="1200"/>
              </a:spcBef>
              <a:spcAft>
                <a:spcPts val="1000"/>
              </a:spcAft>
            </a:pPr>
            <a:r>
              <a:rPr lang="en-US" sz="1800" b="1" spc="15" dirty="0">
                <a:solidFill>
                  <a:srgbClr val="000000"/>
                </a:solidFill>
                <a:effectLst/>
                <a:latin typeface="Arial" panose="020B0604020202020204" pitchFamily="34" charset="0"/>
                <a:ea typeface="Arial" panose="020B0604020202020204" pitchFamily="34" charset="0"/>
              </a:rPr>
              <a:t>REQUIRED CONDUCT</a:t>
            </a:r>
            <a:r>
              <a:rPr lang="en-US" sz="1400" b="1" spc="15" dirty="0">
                <a:solidFill>
                  <a:srgbClr val="000000"/>
                </a:solidFill>
                <a:effectLst/>
                <a:latin typeface="Arial" panose="020B0604020202020204" pitchFamily="34" charset="0"/>
                <a:ea typeface="Arial" panose="020B0604020202020204" pitchFamily="34" charset="0"/>
              </a:rPr>
              <a:t> </a:t>
            </a:r>
            <a:endParaRPr lang="en-FJ" sz="1200" spc="15" dirty="0">
              <a:effectLst/>
              <a:latin typeface="Arial" panose="020B0604020202020204" pitchFamily="34" charset="0"/>
              <a:ea typeface="Arial" panose="020B0604020202020204" pitchFamily="34" charset="0"/>
            </a:endParaRPr>
          </a:p>
          <a:p>
            <a:pPr marL="540385" algn="just">
              <a:lnSpc>
                <a:spcPts val="1400"/>
              </a:lnSpc>
              <a:spcBef>
                <a:spcPts val="600"/>
              </a:spcBef>
              <a:spcAft>
                <a:spcPts val="800"/>
              </a:spcAft>
            </a:pPr>
            <a:r>
              <a:rPr lang="en-US" sz="1400" spc="15" dirty="0">
                <a:solidFill>
                  <a:srgbClr val="000000"/>
                </a:solidFill>
                <a:effectLst/>
                <a:latin typeface="Arial" panose="020B0604020202020204" pitchFamily="34" charset="0"/>
                <a:ea typeface="Arial" panose="020B0604020202020204" pitchFamily="34" charset="0"/>
              </a:rPr>
              <a:t>I, </a:t>
            </a:r>
            <a:r>
              <a:rPr lang="en-US" sz="1400" u="sng" spc="15" dirty="0">
                <a:effectLst/>
                <a:latin typeface="Arial" panose="020B0604020202020204" pitchFamily="34" charset="0"/>
                <a:ea typeface="Arial" panose="020B0604020202020204" pitchFamily="34" charset="0"/>
              </a:rPr>
              <a:t>the undersigned worker/contractor</a:t>
            </a:r>
            <a:r>
              <a:rPr lang="en-US" sz="1400" spc="15" dirty="0">
                <a:solidFill>
                  <a:srgbClr val="000000"/>
                </a:solidFill>
                <a:effectLst/>
                <a:latin typeface="Arial" panose="020B0604020202020204" pitchFamily="34" charset="0"/>
                <a:ea typeface="Arial" panose="020B0604020202020204" pitchFamily="34" charset="0"/>
              </a:rPr>
              <a:t>, understand that adhering to </a:t>
            </a:r>
            <a:r>
              <a:rPr lang="en-US" sz="1400" spc="15" dirty="0">
                <a:effectLst/>
                <a:latin typeface="Arial" panose="020B0604020202020204" pitchFamily="34" charset="0"/>
                <a:ea typeface="Arial" panose="020B0604020202020204" pitchFamily="34" charset="0"/>
              </a:rPr>
              <a:t>the following professional requirements and behavioral standards, including those related to </a:t>
            </a:r>
            <a:r>
              <a:rPr lang="en-US" sz="1400" spc="15" dirty="0">
                <a:solidFill>
                  <a:srgbClr val="000000"/>
                </a:solidFill>
                <a:effectLst/>
                <a:latin typeface="Arial" panose="020B0604020202020204" pitchFamily="34" charset="0"/>
                <a:ea typeface="Arial" panose="020B0604020202020204" pitchFamily="34" charset="0"/>
              </a:rPr>
              <a:t>environmental, social, health and safety (ESHS</a:t>
            </a:r>
            <a:r>
              <a:rPr lang="en-US" sz="1400" spc="15" dirty="0">
                <a:effectLst/>
                <a:latin typeface="Arial" panose="020B0604020202020204" pitchFamily="34" charset="0"/>
                <a:ea typeface="Arial" panose="020B0604020202020204" pitchFamily="34" charset="0"/>
              </a:rPr>
              <a:t>);</a:t>
            </a:r>
            <a:r>
              <a:rPr lang="en-US" sz="1400" spc="15" dirty="0">
                <a:solidFill>
                  <a:srgbClr val="000000"/>
                </a:solidFill>
                <a:effectLst/>
                <a:latin typeface="Arial" panose="020B0604020202020204" pitchFamily="34" charset="0"/>
                <a:ea typeface="Arial" panose="020B0604020202020204" pitchFamily="34" charset="0"/>
              </a:rPr>
              <a:t> occupational health and safety (OHS</a:t>
            </a:r>
            <a:r>
              <a:rPr lang="en-US" sz="1400" spc="15" dirty="0">
                <a:effectLst/>
                <a:latin typeface="Arial" panose="020B0604020202020204" pitchFamily="34" charset="0"/>
                <a:ea typeface="Arial" panose="020B0604020202020204" pitchFamily="34" charset="0"/>
              </a:rPr>
              <a:t>);</a:t>
            </a:r>
            <a:r>
              <a:rPr lang="en-US" sz="1400" spc="15" dirty="0">
                <a:solidFill>
                  <a:srgbClr val="000000"/>
                </a:solidFill>
                <a:effectLst/>
                <a:latin typeface="Arial" panose="020B0604020202020204" pitchFamily="34" charset="0"/>
                <a:ea typeface="Arial" panose="020B0604020202020204" pitchFamily="34" charset="0"/>
              </a:rPr>
              <a:t> sexual exploitation and abuse (</a:t>
            </a:r>
            <a:r>
              <a:rPr lang="en-US" sz="1400" spc="15" dirty="0">
                <a:effectLst/>
                <a:latin typeface="Arial" panose="020B0604020202020204" pitchFamily="34" charset="0"/>
                <a:ea typeface="Arial" panose="020B0604020202020204" pitchFamily="34" charset="0"/>
              </a:rPr>
              <a:t>SEA),</a:t>
            </a:r>
            <a:r>
              <a:rPr lang="en-US" sz="1400" spc="15" dirty="0">
                <a:solidFill>
                  <a:srgbClr val="000000"/>
                </a:solidFill>
                <a:effectLst/>
                <a:latin typeface="Arial" panose="020B0604020202020204" pitchFamily="34" charset="0"/>
                <a:ea typeface="Arial" panose="020B0604020202020204" pitchFamily="34" charset="0"/>
              </a:rPr>
              <a:t> sexual harassment (SH) </a:t>
            </a:r>
            <a:r>
              <a:rPr lang="en-US" sz="1400" spc="15" dirty="0">
                <a:effectLst/>
                <a:latin typeface="Arial" panose="020B0604020202020204" pitchFamily="34" charset="0"/>
                <a:ea typeface="Arial" panose="020B0604020202020204" pitchFamily="34" charset="0"/>
              </a:rPr>
              <a:t>and treatment of children is compulsory under my employment contract</a:t>
            </a:r>
            <a:r>
              <a:rPr lang="en-US" sz="1400" spc="15" dirty="0">
                <a:solidFill>
                  <a:srgbClr val="000000"/>
                </a:solidFill>
                <a:effectLst/>
                <a:latin typeface="Arial" panose="020B0604020202020204" pitchFamily="34" charset="0"/>
                <a:ea typeface="Arial" panose="020B0604020202020204" pitchFamily="34" charset="0"/>
              </a:rPr>
              <a:t>.</a:t>
            </a:r>
            <a:endParaRPr lang="en-FJ" sz="1200" spc="15" dirty="0">
              <a:effectLst/>
              <a:latin typeface="Arial" panose="020B0604020202020204" pitchFamily="34" charset="0"/>
              <a:ea typeface="Arial" panose="020B0604020202020204" pitchFamily="34" charset="0"/>
            </a:endParaRPr>
          </a:p>
          <a:p>
            <a:pPr marL="540385" algn="just">
              <a:lnSpc>
                <a:spcPts val="1400"/>
              </a:lnSpc>
              <a:spcBef>
                <a:spcPts val="600"/>
              </a:spcBef>
              <a:spcAft>
                <a:spcPts val="900"/>
              </a:spcAft>
            </a:pPr>
            <a:r>
              <a:rPr lang="en-US" sz="1400" spc="15" dirty="0">
                <a:solidFill>
                  <a:srgbClr val="000000"/>
                </a:solidFill>
                <a:effectLst/>
                <a:latin typeface="Arial" panose="020B0604020202020204" pitchFamily="34" charset="0"/>
                <a:ea typeface="Arial" panose="020B0604020202020204" pitchFamily="34" charset="0"/>
              </a:rPr>
              <a:t>I agree that while working on the Project</a:t>
            </a:r>
            <a:r>
              <a:rPr lang="en-US" sz="1400" b="1" spc="15" dirty="0">
                <a:effectLst/>
                <a:latin typeface="Arial" panose="020B0604020202020204" pitchFamily="34" charset="0"/>
                <a:ea typeface="Arial" panose="020B0604020202020204" pitchFamily="34" charset="0"/>
              </a:rPr>
              <a:t> </a:t>
            </a:r>
            <a:r>
              <a:rPr lang="en-US" sz="1400" spc="15" dirty="0">
                <a:solidFill>
                  <a:srgbClr val="000000"/>
                </a:solidFill>
                <a:effectLst/>
                <a:latin typeface="Arial" panose="020B0604020202020204" pitchFamily="34" charset="0"/>
                <a:ea typeface="Arial" panose="020B0604020202020204" pitchFamily="34" charset="0"/>
              </a:rPr>
              <a:t>I will:</a:t>
            </a:r>
            <a:r>
              <a:rPr lang="en-US" sz="1400" b="1" spc="15" dirty="0">
                <a:effectLst/>
                <a:latin typeface="Arial" panose="020B0604020202020204" pitchFamily="34" charset="0"/>
                <a:ea typeface="Arial" panose="020B0604020202020204" pitchFamily="34" charset="0"/>
              </a:rPr>
              <a:t> </a:t>
            </a:r>
            <a:r>
              <a:rPr lang="en-US" sz="1400" spc="15" dirty="0">
                <a:effectLst/>
                <a:latin typeface="Arial" panose="020B0604020202020204" pitchFamily="34" charset="0"/>
                <a:ea typeface="Arial" panose="020B0604020202020204" pitchFamily="34" charset="0"/>
              </a:rPr>
              <a:t>     </a:t>
            </a:r>
            <a:endParaRPr lang="en-FJ" sz="1200" spc="15" dirty="0">
              <a:effectLst/>
              <a:latin typeface="Arial" panose="020B0604020202020204" pitchFamily="34" charset="0"/>
              <a:ea typeface="Arial" panose="020B0604020202020204" pitchFamily="34" charset="0"/>
            </a:endParaRPr>
          </a:p>
        </p:txBody>
      </p:sp>
      <p:pic>
        <p:nvPicPr>
          <p:cNvPr id="4" name="Google Shape;299;p50">
            <a:extLst>
              <a:ext uri="{FF2B5EF4-FFF2-40B4-BE49-F238E27FC236}">
                <a16:creationId xmlns:a16="http://schemas.microsoft.com/office/drawing/2014/main" id="{7D8E231D-5AF8-4995-824C-DEB20FA639DE}"/>
              </a:ext>
            </a:extLst>
          </p:cNvPr>
          <p:cNvPicPr preferRelativeResize="0"/>
          <p:nvPr/>
        </p:nvPicPr>
        <p:blipFill rotWithShape="1">
          <a:blip r:embed="rId3">
            <a:alphaModFix/>
            <a:extLst>
              <a:ext uri="{BEBA8EAE-BF5A-486C-A8C5-ECC9F3942E4B}">
                <a14:imgProps xmlns:a14="http://schemas.microsoft.com/office/drawing/2010/main">
                  <a14:imgLayer r:embed="rId4">
                    <a14:imgEffect>
                      <a14:colorTemperature colorTemp="11200"/>
                    </a14:imgEffect>
                  </a14:imgLayer>
                </a14:imgProps>
              </a:ext>
            </a:extLst>
          </a:blip>
          <a:srcRect/>
          <a:stretch/>
        </p:blipFill>
        <p:spPr>
          <a:xfrm>
            <a:off x="351148" y="2328421"/>
            <a:ext cx="7543800" cy="4219070"/>
          </a:xfrm>
          <a:prstGeom prst="rect">
            <a:avLst/>
          </a:prstGeom>
          <a:noFill/>
          <a:ln w="28575">
            <a:solidFill>
              <a:schemeClr val="tx1"/>
            </a:solidFill>
          </a:ln>
        </p:spPr>
      </p:pic>
      <p:pic>
        <p:nvPicPr>
          <p:cNvPr id="5" name="Picture 4">
            <a:extLst>
              <a:ext uri="{FF2B5EF4-FFF2-40B4-BE49-F238E27FC236}">
                <a16:creationId xmlns:a16="http://schemas.microsoft.com/office/drawing/2014/main" id="{53D1E72B-8492-4119-ADC8-9FEBB8E84DC6}"/>
              </a:ext>
            </a:extLst>
          </p:cNvPr>
          <p:cNvPicPr>
            <a:picLocks noChangeAspect="1"/>
          </p:cNvPicPr>
          <p:nvPr/>
        </p:nvPicPr>
        <p:blipFill>
          <a:blip r:embed="rId5"/>
          <a:stretch>
            <a:fillRect/>
          </a:stretch>
        </p:blipFill>
        <p:spPr>
          <a:xfrm>
            <a:off x="8557342" y="643380"/>
            <a:ext cx="3596952" cy="5571240"/>
          </a:xfrm>
          <a:prstGeom prst="rect">
            <a:avLst/>
          </a:prstGeom>
        </p:spPr>
      </p:pic>
    </p:spTree>
    <p:extLst>
      <p:ext uri="{BB962C8B-B14F-4D97-AF65-F5344CB8AC3E}">
        <p14:creationId xmlns:p14="http://schemas.microsoft.com/office/powerpoint/2010/main" val="898176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0"/>
          <p:cNvSpPr txBox="1">
            <a:spLocks noGrp="1"/>
          </p:cNvSpPr>
          <p:nvPr>
            <p:ph type="title"/>
          </p:nvPr>
        </p:nvSpPr>
        <p:spPr>
          <a:xfrm>
            <a:off x="1024128" y="0"/>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1800"/>
              <a:buNone/>
            </a:pPr>
            <a:r>
              <a:rPr lang="en-US" sz="4200" b="1"/>
              <a:t>Project Worker CoC (cont.)</a:t>
            </a:r>
            <a:endParaRPr sz="4200"/>
          </a:p>
        </p:txBody>
      </p:sp>
      <p:sp>
        <p:nvSpPr>
          <p:cNvPr id="298" name="Google Shape;298;p50"/>
          <p:cNvSpPr txBox="1">
            <a:spLocks noGrp="1"/>
          </p:cNvSpPr>
          <p:nvPr>
            <p:ph type="body" idx="1"/>
          </p:nvPr>
        </p:nvSpPr>
        <p:spPr>
          <a:xfrm>
            <a:off x="1024128" y="1255378"/>
            <a:ext cx="6498462" cy="5173500"/>
          </a:xfrm>
          <a:prstGeom prst="rect">
            <a:avLst/>
          </a:prstGeom>
          <a:solidFill>
            <a:schemeClr val="lt1"/>
          </a:solidFill>
          <a:ln>
            <a:noFill/>
          </a:ln>
        </p:spPr>
        <p:txBody>
          <a:bodyPr spcFirstLastPara="1" wrap="square" lIns="45700" tIns="45700" rIns="45700" bIns="45700" anchor="t" anchorCtr="0">
            <a:normAutofit/>
          </a:bodyPr>
          <a:lstStyle/>
          <a:p>
            <a:pPr marL="114300" lvl="0" indent="0" algn="l" rtl="0">
              <a:lnSpc>
                <a:spcPct val="90000"/>
              </a:lnSpc>
              <a:spcBef>
                <a:spcPts val="0"/>
              </a:spcBef>
              <a:spcAft>
                <a:spcPts val="0"/>
              </a:spcAft>
              <a:buSzPts val="1800"/>
              <a:buNone/>
            </a:pPr>
            <a:endParaRPr dirty="0"/>
          </a:p>
        </p:txBody>
      </p:sp>
      <p:pic>
        <p:nvPicPr>
          <p:cNvPr id="300" name="Google Shape;300;p50"/>
          <p:cNvPicPr preferRelativeResize="0"/>
          <p:nvPr/>
        </p:nvPicPr>
        <p:blipFill rotWithShape="1">
          <a:blip r:embed="rId3">
            <a:alphaModFix/>
            <a:extLst>
              <a:ext uri="{BEBA8EAE-BF5A-486C-A8C5-ECC9F3942E4B}">
                <a14:imgProps xmlns:a14="http://schemas.microsoft.com/office/drawing/2010/main">
                  <a14:imgLayer r:embed="rId4">
                    <a14:imgEffect>
                      <a14:colorTemperature colorTemp="11200"/>
                    </a14:imgEffect>
                  </a14:imgLayer>
                </a14:imgProps>
              </a:ext>
            </a:extLst>
          </a:blip>
          <a:srcRect/>
          <a:stretch/>
        </p:blipFill>
        <p:spPr>
          <a:xfrm>
            <a:off x="1024128" y="1992091"/>
            <a:ext cx="6498462" cy="2011816"/>
          </a:xfrm>
          <a:prstGeom prst="rect">
            <a:avLst/>
          </a:prstGeom>
          <a:noFill/>
          <a:ln w="12700">
            <a:solidFill>
              <a:schemeClr val="tx1"/>
            </a:solidFill>
          </a:ln>
        </p:spPr>
      </p:pic>
      <p:pic>
        <p:nvPicPr>
          <p:cNvPr id="7" name="Picture 6">
            <a:extLst>
              <a:ext uri="{FF2B5EF4-FFF2-40B4-BE49-F238E27FC236}">
                <a16:creationId xmlns:a16="http://schemas.microsoft.com/office/drawing/2014/main" id="{D29D94A6-9705-4724-BB55-AB6C7A32963A}"/>
              </a:ext>
            </a:extLst>
          </p:cNvPr>
          <p:cNvPicPr>
            <a:picLocks noChangeAspect="1"/>
          </p:cNvPicPr>
          <p:nvPr/>
        </p:nvPicPr>
        <p:blipFill>
          <a:blip r:embed="rId5"/>
          <a:stretch>
            <a:fillRect/>
          </a:stretch>
        </p:blipFill>
        <p:spPr>
          <a:xfrm>
            <a:off x="8038867" y="1174444"/>
            <a:ext cx="3596952" cy="525443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1"/>
          <p:cNvSpPr txBox="1">
            <a:spLocks noGrp="1"/>
          </p:cNvSpPr>
          <p:nvPr>
            <p:ph type="title"/>
          </p:nvPr>
        </p:nvSpPr>
        <p:spPr>
          <a:xfrm>
            <a:off x="802257" y="27432"/>
            <a:ext cx="10035076"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1800"/>
              <a:buNone/>
            </a:pPr>
            <a:r>
              <a:rPr lang="en-US" sz="4200" b="1" dirty="0"/>
              <a:t>Project Worker CoC (cont.)</a:t>
            </a:r>
            <a:endParaRPr sz="4200" dirty="0"/>
          </a:p>
        </p:txBody>
      </p:sp>
      <p:sp>
        <p:nvSpPr>
          <p:cNvPr id="6" name="TextBox 5">
            <a:extLst>
              <a:ext uri="{FF2B5EF4-FFF2-40B4-BE49-F238E27FC236}">
                <a16:creationId xmlns:a16="http://schemas.microsoft.com/office/drawing/2014/main" id="{80993837-132D-4893-972F-C14D25165CB3}"/>
              </a:ext>
            </a:extLst>
          </p:cNvPr>
          <p:cNvSpPr txBox="1"/>
          <p:nvPr/>
        </p:nvSpPr>
        <p:spPr>
          <a:xfrm>
            <a:off x="802257" y="1373508"/>
            <a:ext cx="6094428" cy="4593565"/>
          </a:xfrm>
          <a:prstGeom prst="rect">
            <a:avLst/>
          </a:prstGeom>
          <a:solidFill>
            <a:srgbClr val="FFFFCC"/>
          </a:solidFill>
          <a:ln w="19050">
            <a:solidFill>
              <a:schemeClr val="tx1"/>
            </a:solidFill>
          </a:ln>
        </p:spPr>
        <p:txBody>
          <a:bodyPr wrap="square">
            <a:spAutoFit/>
          </a:bodyPr>
          <a:lstStyle/>
          <a:p>
            <a:pPr marL="540385" algn="just">
              <a:lnSpc>
                <a:spcPts val="1400"/>
              </a:lnSpc>
              <a:spcBef>
                <a:spcPts val="600"/>
              </a:spcBef>
              <a:spcAft>
                <a:spcPts val="900"/>
              </a:spcAft>
            </a:pPr>
            <a:r>
              <a:rPr lang="en-US" sz="1600" b="1" i="1" u="sng" spc="15" dirty="0">
                <a:effectLst/>
                <a:latin typeface="Arial" panose="020B0604020202020204" pitchFamily="34" charset="0"/>
                <a:ea typeface="Arial" panose="020B0604020202020204" pitchFamily="34" charset="0"/>
              </a:rPr>
              <a:t>Professional Conduct</a:t>
            </a:r>
            <a:endParaRPr lang="en-FJ" sz="1200" spc="15" dirty="0">
              <a:effectLst/>
              <a:latin typeface="Arial" panose="020B0604020202020204" pitchFamily="34" charset="0"/>
              <a:ea typeface="Arial" panose="020B0604020202020204" pitchFamily="34" charset="0"/>
            </a:endParaRPr>
          </a:p>
          <a:p>
            <a:pPr marL="342900" lvl="0" indent="-342900" algn="l">
              <a:lnSpc>
                <a:spcPts val="1400"/>
              </a:lnSpc>
              <a:spcBef>
                <a:spcPts val="600"/>
              </a:spcBef>
              <a:spcAft>
                <a:spcPts val="600"/>
              </a:spcAft>
              <a:buClr>
                <a:srgbClr val="000000"/>
              </a:buClr>
              <a:buSzPts val="1000"/>
              <a:buFont typeface="+mj-lt"/>
              <a:buAutoNum type="arabicPeriod" startAt="9"/>
            </a:pPr>
            <a:r>
              <a:rPr lang="en-US" sz="1400" u="none" strike="noStrike" spc="15" dirty="0">
                <a:solidFill>
                  <a:srgbClr val="000000"/>
                </a:solidFill>
                <a:effectLst/>
                <a:latin typeface="Arial" panose="020B0604020202020204" pitchFamily="34" charset="0"/>
                <a:ea typeface="Arial" panose="020B0604020202020204" pitchFamily="34" charset="0"/>
              </a:rPr>
              <a:t>Carry out my duties competently, diligently and to the best of my ability.</a:t>
            </a:r>
            <a:endParaRPr lang="en-FJ" sz="1200" u="none" strike="noStrike" spc="15" dirty="0">
              <a:effectLst/>
              <a:latin typeface="Arial" panose="020B0604020202020204" pitchFamily="34" charset="0"/>
              <a:ea typeface="Arial" panose="020B0604020202020204" pitchFamily="34" charset="0"/>
            </a:endParaRPr>
          </a:p>
          <a:p>
            <a:pPr marL="342900" lvl="0" indent="-342900" algn="l">
              <a:lnSpc>
                <a:spcPts val="1400"/>
              </a:lnSpc>
              <a:spcBef>
                <a:spcPts val="600"/>
              </a:spcBef>
              <a:spcAft>
                <a:spcPts val="600"/>
              </a:spcAft>
              <a:buClr>
                <a:srgbClr val="000000"/>
              </a:buClr>
              <a:buSzPts val="1000"/>
              <a:buFont typeface="+mj-lt"/>
              <a:buAutoNum type="arabicPeriod" startAt="9"/>
            </a:pPr>
            <a:r>
              <a:rPr lang="en-US" sz="1400" u="none" strike="noStrike" spc="15" dirty="0">
                <a:solidFill>
                  <a:srgbClr val="000000"/>
                </a:solidFill>
                <a:effectLst/>
                <a:latin typeface="Arial" panose="020B0604020202020204" pitchFamily="34" charset="0"/>
                <a:ea typeface="Arial" panose="020B0604020202020204" pitchFamily="34" charset="0"/>
              </a:rPr>
              <a:t>Behave, at all times, in a way that upholds the integrity and good reputation of my employer.</a:t>
            </a:r>
            <a:endParaRPr lang="en-FJ" sz="1200" u="none" strike="noStrike" spc="15" dirty="0">
              <a:effectLst/>
              <a:latin typeface="Arial" panose="020B0604020202020204" pitchFamily="34" charset="0"/>
              <a:ea typeface="Arial" panose="020B0604020202020204" pitchFamily="34" charset="0"/>
            </a:endParaRPr>
          </a:p>
          <a:p>
            <a:pPr marL="342900" lvl="0" indent="-342900" algn="l">
              <a:lnSpc>
                <a:spcPts val="1400"/>
              </a:lnSpc>
              <a:spcBef>
                <a:spcPts val="600"/>
              </a:spcBef>
              <a:spcAft>
                <a:spcPts val="600"/>
              </a:spcAft>
              <a:buClr>
                <a:srgbClr val="000000"/>
              </a:buClr>
              <a:buSzPts val="1000"/>
              <a:buFont typeface="+mj-lt"/>
              <a:buAutoNum type="arabicPeriod" startAt="9"/>
            </a:pPr>
            <a:r>
              <a:rPr lang="en-US" sz="1400" u="none" strike="noStrike" spc="15" dirty="0">
                <a:solidFill>
                  <a:srgbClr val="000000"/>
                </a:solidFill>
                <a:effectLst/>
                <a:latin typeface="Arial" panose="020B0604020202020204" pitchFamily="34" charset="0"/>
                <a:ea typeface="Arial" panose="020B0604020202020204" pitchFamily="34" charset="0"/>
              </a:rPr>
              <a:t>Ensure the proper use of all worksite and workplace materials by not engaging in theft, carelessness, misuse and wastefulness.</a:t>
            </a:r>
            <a:endParaRPr lang="en-FJ" sz="1200" u="none" strike="noStrike" spc="15" dirty="0">
              <a:effectLst/>
              <a:latin typeface="Arial" panose="020B0604020202020204" pitchFamily="34" charset="0"/>
              <a:ea typeface="Arial" panose="020B0604020202020204" pitchFamily="34" charset="0"/>
            </a:endParaRPr>
          </a:p>
          <a:p>
            <a:pPr marL="342900" lvl="0" indent="-342900" algn="l">
              <a:lnSpc>
                <a:spcPts val="1400"/>
              </a:lnSpc>
              <a:spcBef>
                <a:spcPts val="600"/>
              </a:spcBef>
              <a:spcAft>
                <a:spcPts val="600"/>
              </a:spcAft>
              <a:buClr>
                <a:srgbClr val="000000"/>
              </a:buClr>
              <a:buSzPts val="1000"/>
              <a:buFont typeface="+mj-lt"/>
              <a:buAutoNum type="arabicPeriod" startAt="9"/>
            </a:pPr>
            <a:r>
              <a:rPr lang="en-US" sz="1400" u="none" strike="noStrike" spc="15" dirty="0">
                <a:solidFill>
                  <a:srgbClr val="000000"/>
                </a:solidFill>
                <a:effectLst/>
                <a:latin typeface="Arial" panose="020B0604020202020204" pitchFamily="34" charset="0"/>
                <a:ea typeface="Arial" panose="020B0604020202020204" pitchFamily="34" charset="0"/>
              </a:rPr>
              <a:t>Maintain confidentiality about stakeholder, employee and organizational information and data involved with my work.</a:t>
            </a:r>
            <a:endParaRPr lang="en-FJ" sz="1200" u="none" strike="noStrike" spc="15" dirty="0">
              <a:effectLst/>
              <a:latin typeface="Arial" panose="020B0604020202020204" pitchFamily="34" charset="0"/>
              <a:ea typeface="Arial" panose="020B0604020202020204" pitchFamily="34" charset="0"/>
            </a:endParaRPr>
          </a:p>
          <a:p>
            <a:pPr marL="342900" lvl="0" indent="-342900" algn="l">
              <a:lnSpc>
                <a:spcPts val="1400"/>
              </a:lnSpc>
              <a:spcBef>
                <a:spcPts val="600"/>
              </a:spcBef>
              <a:spcAft>
                <a:spcPts val="600"/>
              </a:spcAft>
              <a:buClr>
                <a:srgbClr val="000000"/>
              </a:buClr>
              <a:buSzPts val="1000"/>
              <a:buFont typeface="+mj-lt"/>
              <a:buAutoNum type="arabicPeriod" startAt="9"/>
            </a:pPr>
            <a:r>
              <a:rPr lang="en-US" sz="1400" u="none" strike="noStrike" spc="15" dirty="0">
                <a:solidFill>
                  <a:srgbClr val="000000"/>
                </a:solidFill>
                <a:effectLst/>
                <a:latin typeface="Arial" panose="020B0604020202020204" pitchFamily="34" charset="0"/>
                <a:ea typeface="Arial" panose="020B0604020202020204" pitchFamily="34" charset="0"/>
              </a:rPr>
              <a:t>Comply with any lawful and reasonable direction given by a person in the organization who has the authority to give this direction.</a:t>
            </a:r>
            <a:endParaRPr lang="en-FJ" sz="1200" u="none" strike="noStrike" spc="15" dirty="0">
              <a:effectLst/>
              <a:latin typeface="Arial" panose="020B0604020202020204" pitchFamily="34" charset="0"/>
              <a:ea typeface="Arial" panose="020B0604020202020204" pitchFamily="34" charset="0"/>
            </a:endParaRPr>
          </a:p>
          <a:p>
            <a:pPr marL="342900" lvl="0" indent="-342900" algn="l">
              <a:lnSpc>
                <a:spcPts val="1400"/>
              </a:lnSpc>
              <a:spcBef>
                <a:spcPts val="600"/>
              </a:spcBef>
              <a:spcAft>
                <a:spcPts val="600"/>
              </a:spcAft>
              <a:buClr>
                <a:srgbClr val="000000"/>
              </a:buClr>
              <a:buSzPts val="1000"/>
              <a:buFont typeface="+mj-lt"/>
              <a:buAutoNum type="arabicPeriod" startAt="9"/>
            </a:pPr>
            <a:r>
              <a:rPr lang="en-US" sz="1400" u="none" strike="noStrike" spc="15" dirty="0">
                <a:effectLst/>
                <a:latin typeface="Arial" panose="020B0604020202020204" pitchFamily="34" charset="0"/>
                <a:ea typeface="Arial" panose="020B0604020202020204" pitchFamily="34" charset="0"/>
              </a:rPr>
              <a:t>Not consume alcohol or use of narcotics, drugs or other substances which can impair faculties during work activities, including attending work under the influence of these substances.</a:t>
            </a:r>
            <a:endParaRPr lang="en-FJ" sz="1200" u="none" strike="noStrike" spc="15" dirty="0">
              <a:effectLst/>
              <a:latin typeface="Arial" panose="020B0604020202020204" pitchFamily="34" charset="0"/>
              <a:ea typeface="Arial" panose="020B0604020202020204" pitchFamily="34" charset="0"/>
            </a:endParaRPr>
          </a:p>
          <a:p>
            <a:pPr marL="342900" lvl="0" indent="-342900" algn="l">
              <a:lnSpc>
                <a:spcPts val="1400"/>
              </a:lnSpc>
              <a:spcBef>
                <a:spcPts val="600"/>
              </a:spcBef>
              <a:spcAft>
                <a:spcPts val="600"/>
              </a:spcAft>
              <a:buClr>
                <a:srgbClr val="000000"/>
              </a:buClr>
              <a:buSzPts val="1000"/>
              <a:buFont typeface="+mj-lt"/>
              <a:buAutoNum type="arabicPeriod" startAt="9"/>
            </a:pPr>
            <a:r>
              <a:rPr lang="en-US" sz="1400" u="none" strike="noStrike" spc="15" dirty="0">
                <a:solidFill>
                  <a:srgbClr val="000000"/>
                </a:solidFill>
                <a:effectLst/>
                <a:latin typeface="Arial" panose="020B0604020202020204" pitchFamily="34" charset="0"/>
                <a:ea typeface="Arial" panose="020B0604020202020204" pitchFamily="34" charset="0"/>
              </a:rPr>
              <a:t>Be sensitive to Marshall Islands culture and protocols in planning and implementing work.</a:t>
            </a:r>
            <a:endParaRPr lang="en-FJ" sz="1200" u="none" strike="noStrike" spc="15" dirty="0">
              <a:effectLst/>
              <a:latin typeface="Arial" panose="020B0604020202020204" pitchFamily="34" charset="0"/>
              <a:ea typeface="Arial" panose="020B0604020202020204" pitchFamily="34" charset="0"/>
            </a:endParaRPr>
          </a:p>
          <a:p>
            <a:pPr marL="342900" lvl="0" indent="-342900" algn="l">
              <a:lnSpc>
                <a:spcPts val="1400"/>
              </a:lnSpc>
              <a:spcBef>
                <a:spcPts val="600"/>
              </a:spcBef>
              <a:spcAft>
                <a:spcPts val="600"/>
              </a:spcAft>
              <a:buClr>
                <a:srgbClr val="000000"/>
              </a:buClr>
              <a:buSzPts val="1000"/>
              <a:buFont typeface="+mj-lt"/>
              <a:buAutoNum type="arabicPeriod" startAt="9"/>
            </a:pPr>
            <a:r>
              <a:rPr lang="en-US" sz="1400" u="none" strike="noStrike" spc="15" dirty="0">
                <a:solidFill>
                  <a:srgbClr val="000000"/>
                </a:solidFill>
                <a:effectLst/>
                <a:latin typeface="Arial" panose="020B0604020202020204" pitchFamily="34" charset="0"/>
                <a:ea typeface="Arial" panose="020B0604020202020204" pitchFamily="34" charset="0"/>
              </a:rPr>
              <a:t>Use specified sanitary facilities provided by the employer and not open areas.</a:t>
            </a:r>
            <a:endParaRPr lang="en-FJ" sz="1200" u="none" strike="noStrike" spc="15" dirty="0">
              <a:effectLst/>
              <a:latin typeface="Arial" panose="020B0604020202020204" pitchFamily="34" charset="0"/>
              <a:ea typeface="Arial" panose="020B0604020202020204" pitchFamily="34" charset="0"/>
            </a:endParaRPr>
          </a:p>
        </p:txBody>
      </p:sp>
      <p:pic>
        <p:nvPicPr>
          <p:cNvPr id="7" name="Picture 6">
            <a:extLst>
              <a:ext uri="{FF2B5EF4-FFF2-40B4-BE49-F238E27FC236}">
                <a16:creationId xmlns:a16="http://schemas.microsoft.com/office/drawing/2014/main" id="{6CE6369F-6BAC-44AA-BF8E-62BE4D890CB3}"/>
              </a:ext>
            </a:extLst>
          </p:cNvPr>
          <p:cNvPicPr>
            <a:picLocks noChangeAspect="1"/>
          </p:cNvPicPr>
          <p:nvPr/>
        </p:nvPicPr>
        <p:blipFill>
          <a:blip r:embed="rId3"/>
          <a:stretch>
            <a:fillRect/>
          </a:stretch>
        </p:blipFill>
        <p:spPr>
          <a:xfrm>
            <a:off x="7680649" y="712639"/>
            <a:ext cx="3596952" cy="525443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03972-A727-497F-89D7-F0EB7476E41D}"/>
              </a:ext>
            </a:extLst>
          </p:cNvPr>
          <p:cNvSpPr>
            <a:spLocks noGrp="1"/>
          </p:cNvSpPr>
          <p:nvPr>
            <p:ph type="title"/>
          </p:nvPr>
        </p:nvSpPr>
        <p:spPr/>
        <p:txBody>
          <a:bodyPr>
            <a:normAutofit/>
          </a:bodyPr>
          <a:lstStyle/>
          <a:p>
            <a:r>
              <a:rPr lang="en-US" sz="4000" b="1" dirty="0"/>
              <a:t>Project Worker CoC (cont.)</a:t>
            </a:r>
            <a:endParaRPr lang="en-FJ" sz="4000" dirty="0"/>
          </a:p>
        </p:txBody>
      </p:sp>
      <p:sp>
        <p:nvSpPr>
          <p:cNvPr id="3" name="Text Placeholder 2">
            <a:extLst>
              <a:ext uri="{FF2B5EF4-FFF2-40B4-BE49-F238E27FC236}">
                <a16:creationId xmlns:a16="http://schemas.microsoft.com/office/drawing/2014/main" id="{6AC5FE16-3FE9-44BB-97B3-FBAB0E6088F3}"/>
              </a:ext>
            </a:extLst>
          </p:cNvPr>
          <p:cNvSpPr>
            <a:spLocks noGrp="1"/>
          </p:cNvSpPr>
          <p:nvPr>
            <p:ph type="body" idx="1"/>
          </p:nvPr>
        </p:nvSpPr>
        <p:spPr>
          <a:xfrm>
            <a:off x="1024128" y="1202724"/>
            <a:ext cx="5717140" cy="5173500"/>
          </a:xfrm>
          <a:ln w="12700"/>
        </p:spPr>
        <p:txBody>
          <a:bodyPr/>
          <a:lstStyle/>
          <a:p>
            <a:pPr marL="197485" indent="0" algn="just">
              <a:lnSpc>
                <a:spcPts val="1400"/>
              </a:lnSpc>
              <a:spcBef>
                <a:spcPts val="600"/>
              </a:spcBef>
              <a:spcAft>
                <a:spcPts val="1200"/>
              </a:spcAft>
              <a:buNone/>
            </a:pPr>
            <a:r>
              <a:rPr lang="en-US" sz="1800" b="1" i="1" u="sng" spc="15" dirty="0">
                <a:effectLst/>
                <a:latin typeface="Arial" panose="020B0604020202020204" pitchFamily="34" charset="0"/>
                <a:ea typeface="Arial" panose="020B0604020202020204" pitchFamily="34" charset="0"/>
              </a:rPr>
              <a:t>Treatment of Others</a:t>
            </a:r>
            <a:r>
              <a:rPr lang="en-US" sz="1800" spc="15" dirty="0">
                <a:effectLst/>
                <a:latin typeface="Arial" panose="020B0604020202020204" pitchFamily="34" charset="0"/>
                <a:ea typeface="Arial" panose="020B0604020202020204" pitchFamily="34" charset="0"/>
              </a:rPr>
              <a:t>                    </a:t>
            </a:r>
            <a:endParaRPr lang="en-FJ" sz="1800" spc="15" dirty="0">
              <a:effectLst/>
              <a:latin typeface="Arial" panose="020B0604020202020204" pitchFamily="34" charset="0"/>
              <a:ea typeface="Arial" panose="020B0604020202020204" pitchFamily="34" charset="0"/>
            </a:endParaRPr>
          </a:p>
          <a:p>
            <a:pPr marL="342900" lvl="0" indent="-342900" algn="l">
              <a:lnSpc>
                <a:spcPct val="100000"/>
              </a:lnSpc>
              <a:spcBef>
                <a:spcPts val="600"/>
              </a:spcBef>
              <a:spcAft>
                <a:spcPts val="600"/>
              </a:spcAft>
              <a:buClr>
                <a:srgbClr val="000000"/>
              </a:buClr>
              <a:buSzPts val="1000"/>
              <a:buFont typeface="+mj-lt"/>
              <a:buAutoNum type="arabicPeriod" startAt="17"/>
            </a:pPr>
            <a:r>
              <a:rPr lang="en-US" sz="1800" u="none" strike="noStrike" spc="15" dirty="0">
                <a:solidFill>
                  <a:srgbClr val="000000"/>
                </a:solidFill>
                <a:effectLst/>
                <a:latin typeface="Arial" panose="020B0604020202020204" pitchFamily="34" charset="0"/>
                <a:ea typeface="Arial" panose="020B0604020202020204" pitchFamily="34" charset="0"/>
              </a:rPr>
              <a:t>Not discriminate against any person based on family status, ethnicity, race, gender, sexual orientation and identity, age, language, religion, marital status, political or other opinion, national origin, disability, health, or other status.</a:t>
            </a:r>
            <a:endParaRPr lang="en-FJ" sz="1800" u="none" strike="noStrike" spc="15" dirty="0">
              <a:effectLst/>
              <a:latin typeface="Arial" panose="020B0604020202020204" pitchFamily="34" charset="0"/>
              <a:ea typeface="Arial" panose="020B0604020202020204" pitchFamily="34" charset="0"/>
            </a:endParaRPr>
          </a:p>
          <a:p>
            <a:pPr marL="342900" lvl="0" indent="-342900" algn="l">
              <a:lnSpc>
                <a:spcPct val="100000"/>
              </a:lnSpc>
              <a:spcBef>
                <a:spcPts val="600"/>
              </a:spcBef>
              <a:spcAft>
                <a:spcPts val="600"/>
              </a:spcAft>
              <a:buClr>
                <a:srgbClr val="000000"/>
              </a:buClr>
              <a:buSzPts val="1000"/>
              <a:buFont typeface="+mj-lt"/>
              <a:buAutoNum type="arabicPeriod" startAt="17"/>
            </a:pPr>
            <a:r>
              <a:rPr lang="en-US" sz="1800" u="none" strike="noStrike" spc="15" dirty="0">
                <a:solidFill>
                  <a:srgbClr val="000000"/>
                </a:solidFill>
                <a:effectLst/>
                <a:latin typeface="Arial" panose="020B0604020202020204" pitchFamily="34" charset="0"/>
                <a:ea typeface="Arial" panose="020B0604020202020204" pitchFamily="34" charset="0"/>
              </a:rPr>
              <a:t>Treat all members of the community and any affected person(s) with respect.</a:t>
            </a:r>
            <a:endParaRPr lang="en-FJ" sz="1800" u="none" strike="noStrike" spc="15" dirty="0">
              <a:effectLst/>
              <a:latin typeface="Arial" panose="020B0604020202020204" pitchFamily="34" charset="0"/>
              <a:ea typeface="Arial" panose="020B0604020202020204" pitchFamily="34" charset="0"/>
            </a:endParaRPr>
          </a:p>
          <a:p>
            <a:pPr marL="342900" lvl="0" indent="-342900" algn="l">
              <a:lnSpc>
                <a:spcPct val="100000"/>
              </a:lnSpc>
              <a:spcBef>
                <a:spcPts val="600"/>
              </a:spcBef>
              <a:spcAft>
                <a:spcPts val="600"/>
              </a:spcAft>
              <a:buClr>
                <a:srgbClr val="000000"/>
              </a:buClr>
              <a:buSzPts val="1000"/>
              <a:buFont typeface="+mj-lt"/>
              <a:buAutoNum type="arabicPeriod" startAt="17"/>
            </a:pPr>
            <a:r>
              <a:rPr lang="en-US" sz="1800" u="none" strike="noStrike" spc="15" dirty="0">
                <a:solidFill>
                  <a:srgbClr val="000000"/>
                </a:solidFill>
                <a:effectLst/>
                <a:latin typeface="Arial" panose="020B0604020202020204" pitchFamily="34" charset="0"/>
                <a:ea typeface="Arial" panose="020B0604020202020204" pitchFamily="34" charset="0"/>
              </a:rPr>
              <a:t>Not perpetrate any form of physical or sexual violence on any person, including respecting their religion, culture, beliefs, and traditions.</a:t>
            </a:r>
            <a:endParaRPr lang="en-FJ" sz="1800" u="none" strike="noStrike" spc="15" dirty="0">
              <a:effectLst/>
              <a:latin typeface="Arial" panose="020B0604020202020204" pitchFamily="34" charset="0"/>
              <a:ea typeface="Arial" panose="020B0604020202020204" pitchFamily="34" charset="0"/>
            </a:endParaRPr>
          </a:p>
          <a:p>
            <a:pPr marL="342900" lvl="0" indent="-342900" algn="l">
              <a:lnSpc>
                <a:spcPct val="100000"/>
              </a:lnSpc>
              <a:spcBef>
                <a:spcPts val="600"/>
              </a:spcBef>
              <a:spcAft>
                <a:spcPts val="600"/>
              </a:spcAft>
              <a:buClr>
                <a:srgbClr val="000000"/>
              </a:buClr>
              <a:buSzPts val="1000"/>
              <a:buFont typeface="+mj-lt"/>
              <a:buAutoNum type="arabicPeriod" startAt="17"/>
            </a:pPr>
            <a:r>
              <a:rPr lang="en-US" sz="1800" u="none" strike="noStrike" spc="15" dirty="0">
                <a:solidFill>
                  <a:srgbClr val="000000"/>
                </a:solidFill>
                <a:effectLst/>
                <a:latin typeface="Arial" panose="020B0604020202020204" pitchFamily="34" charset="0"/>
                <a:ea typeface="Arial" panose="020B0604020202020204" pitchFamily="34" charset="0"/>
              </a:rPr>
              <a:t>Not use language or behavior toward any person that is inappropriate, harassing, abusive, sexually provocative, demeaning or culturally inappropriate.</a:t>
            </a:r>
            <a:endParaRPr lang="en-FJ" sz="1800" u="none" strike="noStrike" spc="15" dirty="0">
              <a:effectLst/>
              <a:latin typeface="Arial" panose="020B0604020202020204" pitchFamily="34" charset="0"/>
              <a:ea typeface="Arial" panose="020B0604020202020204" pitchFamily="34" charset="0"/>
            </a:endParaRPr>
          </a:p>
          <a:p>
            <a:pPr>
              <a:buAutoNum type="arabicPeriod" startAt="17"/>
            </a:pPr>
            <a:endParaRPr lang="en-FJ" dirty="0"/>
          </a:p>
        </p:txBody>
      </p:sp>
      <p:pic>
        <p:nvPicPr>
          <p:cNvPr id="4" name="Picture 3">
            <a:extLst>
              <a:ext uri="{FF2B5EF4-FFF2-40B4-BE49-F238E27FC236}">
                <a16:creationId xmlns:a16="http://schemas.microsoft.com/office/drawing/2014/main" id="{C8A58154-1AA5-44B8-96C6-FFC2D0569480}"/>
              </a:ext>
            </a:extLst>
          </p:cNvPr>
          <p:cNvPicPr>
            <a:picLocks noChangeAspect="1"/>
          </p:cNvPicPr>
          <p:nvPr/>
        </p:nvPicPr>
        <p:blipFill>
          <a:blip r:embed="rId3"/>
          <a:stretch>
            <a:fillRect/>
          </a:stretch>
        </p:blipFill>
        <p:spPr>
          <a:xfrm>
            <a:off x="7481088" y="1171985"/>
            <a:ext cx="3596952" cy="5254434"/>
          </a:xfrm>
          <a:prstGeom prst="rect">
            <a:avLst/>
          </a:prstGeom>
        </p:spPr>
      </p:pic>
    </p:spTree>
    <p:extLst>
      <p:ext uri="{BB962C8B-B14F-4D97-AF65-F5344CB8AC3E}">
        <p14:creationId xmlns:p14="http://schemas.microsoft.com/office/powerpoint/2010/main" val="3744418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cxnSp>
        <p:nvCxnSpPr>
          <p:cNvPr id="91" name="Google Shape;91;p2"/>
          <p:cNvCxnSpPr>
            <a:stCxn id="92" idx="2"/>
            <a:endCxn id="93" idx="0"/>
          </p:cNvCxnSpPr>
          <p:nvPr/>
        </p:nvCxnSpPr>
        <p:spPr>
          <a:xfrm rot="5400000">
            <a:off x="4454718" y="2458199"/>
            <a:ext cx="638700" cy="1205700"/>
          </a:xfrm>
          <a:prstGeom prst="bentConnector3">
            <a:avLst>
              <a:gd name="adj1" fmla="val 50005"/>
            </a:avLst>
          </a:prstGeom>
          <a:noFill/>
          <a:ln w="28575" cap="flat" cmpd="sng">
            <a:solidFill>
              <a:schemeClr val="dk1"/>
            </a:solidFill>
            <a:prstDash val="solid"/>
            <a:round/>
            <a:headEnd type="none" w="sm" len="sm"/>
            <a:tailEnd type="triangle" w="med" len="med"/>
          </a:ln>
        </p:spPr>
      </p:cxnSp>
      <p:sp>
        <p:nvSpPr>
          <p:cNvPr id="94" name="Google Shape;94;p2"/>
          <p:cNvSpPr txBox="1"/>
          <p:nvPr/>
        </p:nvSpPr>
        <p:spPr>
          <a:xfrm>
            <a:off x="1761920" y="519765"/>
            <a:ext cx="700773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1482AB"/>
                </a:solidFill>
                <a:latin typeface="Aharoni"/>
                <a:ea typeface="Aharoni"/>
                <a:cs typeface="Aharoni"/>
                <a:sym typeface="Aharoni"/>
              </a:rPr>
              <a:t>WORLD BANK PROJECTS IN RMI</a:t>
            </a:r>
            <a:endParaRPr sz="3200" b="0" i="0" u="none" strike="noStrike" cap="none">
              <a:solidFill>
                <a:srgbClr val="1482AB"/>
              </a:solidFill>
              <a:latin typeface="Aharoni"/>
              <a:ea typeface="Aharoni"/>
              <a:cs typeface="Aharoni"/>
              <a:sym typeface="Aharoni"/>
            </a:endParaRPr>
          </a:p>
        </p:txBody>
      </p:sp>
      <p:sp>
        <p:nvSpPr>
          <p:cNvPr id="95" name="Google Shape;95;p2"/>
          <p:cNvSpPr txBox="1"/>
          <p:nvPr/>
        </p:nvSpPr>
        <p:spPr>
          <a:xfrm>
            <a:off x="1592302" y="1789809"/>
            <a:ext cx="2766224"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Twentieth Century"/>
                <a:ea typeface="Twentieth Century"/>
                <a:cs typeface="Twentieth Century"/>
                <a:sym typeface="Twentieth Century"/>
              </a:rPr>
              <a:t>World Bank provides $$ for a specific purpose as requested by RMI government</a:t>
            </a:r>
            <a:endParaRPr sz="1400" b="0" i="0" u="none" strike="noStrike" cap="none">
              <a:solidFill>
                <a:srgbClr val="000000"/>
              </a:solidFill>
              <a:latin typeface="Arial"/>
              <a:ea typeface="Arial"/>
              <a:cs typeface="Arial"/>
              <a:sym typeface="Arial"/>
            </a:endParaRPr>
          </a:p>
        </p:txBody>
      </p:sp>
      <p:grpSp>
        <p:nvGrpSpPr>
          <p:cNvPr id="96" name="Google Shape;96;p2"/>
          <p:cNvGrpSpPr/>
          <p:nvPr/>
        </p:nvGrpSpPr>
        <p:grpSpPr>
          <a:xfrm>
            <a:off x="359771" y="1803332"/>
            <a:ext cx="1402149" cy="1138422"/>
            <a:chOff x="2777612" y="1510920"/>
            <a:chExt cx="1402149" cy="1138422"/>
          </a:xfrm>
        </p:grpSpPr>
        <p:pic>
          <p:nvPicPr>
            <p:cNvPr id="97" name="Google Shape;97;p2" descr="Logo, company name&#10;&#10;Description automatically generated"/>
            <p:cNvPicPr preferRelativeResize="0"/>
            <p:nvPr/>
          </p:nvPicPr>
          <p:blipFill rotWithShape="1">
            <a:blip r:embed="rId3">
              <a:alphaModFix/>
            </a:blip>
            <a:srcRect/>
            <a:stretch/>
          </p:blipFill>
          <p:spPr>
            <a:xfrm>
              <a:off x="3032106" y="1510920"/>
              <a:ext cx="893162" cy="839391"/>
            </a:xfrm>
            <a:prstGeom prst="rect">
              <a:avLst/>
            </a:prstGeom>
            <a:noFill/>
            <a:ln>
              <a:noFill/>
            </a:ln>
          </p:spPr>
        </p:pic>
        <p:sp>
          <p:nvSpPr>
            <p:cNvPr id="98" name="Google Shape;98;p2"/>
            <p:cNvSpPr txBox="1"/>
            <p:nvPr/>
          </p:nvSpPr>
          <p:spPr>
            <a:xfrm>
              <a:off x="2777612" y="2318673"/>
              <a:ext cx="1402149" cy="3306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Twentieth Century"/>
                  <a:ea typeface="Twentieth Century"/>
                  <a:cs typeface="Twentieth Century"/>
                  <a:sym typeface="Twentieth Century"/>
                </a:rPr>
                <a:t>World Bank</a:t>
              </a:r>
              <a:endParaRPr sz="1400" b="0" i="0" u="none" strike="noStrike" cap="none">
                <a:solidFill>
                  <a:srgbClr val="000000"/>
                </a:solidFill>
                <a:latin typeface="Arial"/>
                <a:ea typeface="Arial"/>
                <a:cs typeface="Arial"/>
                <a:sym typeface="Arial"/>
              </a:endParaRPr>
            </a:p>
          </p:txBody>
        </p:sp>
      </p:grpSp>
      <p:pic>
        <p:nvPicPr>
          <p:cNvPr id="92" name="Google Shape;92;p2"/>
          <p:cNvPicPr preferRelativeResize="0"/>
          <p:nvPr/>
        </p:nvPicPr>
        <p:blipFill rotWithShape="1">
          <a:blip r:embed="rId4">
            <a:alphaModFix/>
          </a:blip>
          <a:srcRect/>
          <a:stretch/>
        </p:blipFill>
        <p:spPr>
          <a:xfrm>
            <a:off x="4641364" y="1692481"/>
            <a:ext cx="1471107" cy="1049218"/>
          </a:xfrm>
          <a:prstGeom prst="rect">
            <a:avLst/>
          </a:prstGeom>
          <a:noFill/>
          <a:ln>
            <a:noFill/>
          </a:ln>
        </p:spPr>
      </p:pic>
      <p:sp>
        <p:nvSpPr>
          <p:cNvPr id="99" name="Google Shape;99;p2"/>
          <p:cNvSpPr txBox="1"/>
          <p:nvPr/>
        </p:nvSpPr>
        <p:spPr>
          <a:xfrm>
            <a:off x="4530187" y="1413148"/>
            <a:ext cx="166314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Twentieth Century"/>
                <a:ea typeface="Twentieth Century"/>
                <a:cs typeface="Twentieth Century"/>
                <a:sym typeface="Twentieth Century"/>
              </a:rPr>
              <a:t>Government</a:t>
            </a:r>
            <a:endParaRPr sz="1400" b="0" i="0" u="none" strike="noStrike" cap="none">
              <a:solidFill>
                <a:srgbClr val="000000"/>
              </a:solidFill>
              <a:latin typeface="Arial"/>
              <a:ea typeface="Arial"/>
              <a:cs typeface="Arial"/>
              <a:sym typeface="Arial"/>
            </a:endParaRPr>
          </a:p>
        </p:txBody>
      </p:sp>
      <p:grpSp>
        <p:nvGrpSpPr>
          <p:cNvPr id="100" name="Google Shape;100;p2"/>
          <p:cNvGrpSpPr/>
          <p:nvPr/>
        </p:nvGrpSpPr>
        <p:grpSpPr>
          <a:xfrm>
            <a:off x="2553390" y="3380467"/>
            <a:ext cx="3226836" cy="2236447"/>
            <a:chOff x="145778" y="5668484"/>
            <a:chExt cx="3226836" cy="2236447"/>
          </a:xfrm>
        </p:grpSpPr>
        <p:sp>
          <p:nvSpPr>
            <p:cNvPr id="101" name="Google Shape;101;p2"/>
            <p:cNvSpPr txBox="1"/>
            <p:nvPr/>
          </p:nvSpPr>
          <p:spPr>
            <a:xfrm>
              <a:off x="145778" y="5717587"/>
              <a:ext cx="3226836" cy="11541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Twentieth Century"/>
                  <a:ea typeface="Twentieth Century"/>
                  <a:cs typeface="Twentieth Century"/>
                  <a:sym typeface="Twentieth Century"/>
                </a:rPr>
                <a:t>Centralized Implementation Unit  (CIU)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chemeClr val="dk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wentieth Century"/>
                  <a:ea typeface="Twentieth Century"/>
                  <a:cs typeface="Twentieth Century"/>
                  <a:sym typeface="Twentieth Century"/>
                </a:rPr>
                <a:t>CIU provides support with</a:t>
              </a: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a:off x="198107" y="5668484"/>
              <a:ext cx="3131021" cy="2236447"/>
            </a:xfrm>
            <a:prstGeom prst="rect">
              <a:avLst/>
            </a:pr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Twentieth Century"/>
                <a:ea typeface="Twentieth Century"/>
                <a:cs typeface="Twentieth Century"/>
                <a:sym typeface="Twentieth Century"/>
              </a:endParaRPr>
            </a:p>
          </p:txBody>
        </p:sp>
        <p:sp>
          <p:nvSpPr>
            <p:cNvPr id="102" name="Google Shape;102;p2"/>
            <p:cNvSpPr txBox="1"/>
            <p:nvPr/>
          </p:nvSpPr>
          <p:spPr>
            <a:xfrm>
              <a:off x="464005" y="6763199"/>
              <a:ext cx="2727928" cy="98488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FF0000"/>
                </a:buClr>
                <a:buSzPts val="2000"/>
                <a:buFont typeface="Twentieth Century"/>
                <a:buChar char="-"/>
              </a:pPr>
              <a:r>
                <a:rPr lang="en-US" sz="2000" b="1" i="0" u="none" strike="noStrike" cap="none">
                  <a:solidFill>
                    <a:srgbClr val="FF0000"/>
                  </a:solidFill>
                  <a:latin typeface="Twentieth Century"/>
                  <a:ea typeface="Twentieth Century"/>
                  <a:cs typeface="Twentieth Century"/>
                  <a:sym typeface="Twentieth Century"/>
                </a:rPr>
                <a:t>Safeguards</a:t>
              </a:r>
              <a:r>
                <a:rPr lang="en-US" sz="1400" b="1" i="0" u="none" strike="noStrike" cap="none">
                  <a:solidFill>
                    <a:schemeClr val="dk1"/>
                  </a:solidFill>
                  <a:latin typeface="Twentieth Century"/>
                  <a:ea typeface="Twentieth Century"/>
                  <a:cs typeface="Twentieth Century"/>
                  <a:sym typeface="Twentieth Century"/>
                </a:rPr>
                <a: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Twentieth Century"/>
                <a:buChar char="-"/>
              </a:pPr>
              <a:r>
                <a:rPr lang="en-US" sz="1800" b="1" i="0" u="none" strike="noStrike" cap="none">
                  <a:solidFill>
                    <a:schemeClr val="dk1"/>
                  </a:solidFill>
                  <a:latin typeface="Twentieth Century"/>
                  <a:ea typeface="Twentieth Century"/>
                  <a:cs typeface="Twentieth Century"/>
                  <a:sym typeface="Twentieth Century"/>
                </a:rPr>
                <a:t>Financial Management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Twentieth Century"/>
                <a:buChar char="-"/>
              </a:pPr>
              <a:r>
                <a:rPr lang="en-US" sz="1800" b="1" i="0" u="none" strike="noStrike" cap="none">
                  <a:solidFill>
                    <a:schemeClr val="dk1"/>
                  </a:solidFill>
                  <a:latin typeface="Twentieth Century"/>
                  <a:ea typeface="Twentieth Century"/>
                  <a:cs typeface="Twentieth Century"/>
                  <a:sym typeface="Twentieth Century"/>
                </a:rPr>
                <a:t>Procurement</a:t>
              </a:r>
              <a:endParaRPr sz="1400" b="0" i="0" u="none" strike="noStrike" cap="none">
                <a:solidFill>
                  <a:srgbClr val="000000"/>
                </a:solidFill>
                <a:latin typeface="Arial"/>
                <a:ea typeface="Arial"/>
                <a:cs typeface="Arial"/>
                <a:sym typeface="Arial"/>
              </a:endParaRPr>
            </a:p>
          </p:txBody>
        </p:sp>
      </p:grpSp>
      <p:sp>
        <p:nvSpPr>
          <p:cNvPr id="103" name="Google Shape;103;p2"/>
          <p:cNvSpPr txBox="1"/>
          <p:nvPr/>
        </p:nvSpPr>
        <p:spPr>
          <a:xfrm>
            <a:off x="6870891" y="2046055"/>
            <a:ext cx="2407517" cy="35394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Twentieth Century"/>
                <a:ea typeface="Twentieth Century"/>
                <a:cs typeface="Twentieth Century"/>
                <a:sym typeface="Twentieth Century"/>
              </a:rPr>
              <a:t>Implementing Agency</a:t>
            </a:r>
            <a:endParaRPr sz="1400" b="0" i="0" u="none" strike="noStrike" cap="none">
              <a:solidFill>
                <a:srgbClr val="000000"/>
              </a:solidFill>
              <a:latin typeface="Arial"/>
              <a:ea typeface="Arial"/>
              <a:cs typeface="Arial"/>
              <a:sym typeface="Arial"/>
            </a:endParaRPr>
          </a:p>
        </p:txBody>
      </p:sp>
      <p:grpSp>
        <p:nvGrpSpPr>
          <p:cNvPr id="104" name="Google Shape;104;p2"/>
          <p:cNvGrpSpPr/>
          <p:nvPr/>
        </p:nvGrpSpPr>
        <p:grpSpPr>
          <a:xfrm>
            <a:off x="6510690" y="3379702"/>
            <a:ext cx="3127920" cy="2190959"/>
            <a:chOff x="3631553" y="5678534"/>
            <a:chExt cx="3127920" cy="2190959"/>
          </a:xfrm>
        </p:grpSpPr>
        <p:sp>
          <p:nvSpPr>
            <p:cNvPr id="105" name="Google Shape;105;p2"/>
            <p:cNvSpPr txBox="1"/>
            <p:nvPr/>
          </p:nvSpPr>
          <p:spPr>
            <a:xfrm>
              <a:off x="3737568" y="5759361"/>
              <a:ext cx="2846232" cy="19851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Twentieth Century"/>
                  <a:ea typeface="Twentieth Century"/>
                  <a:cs typeface="Twentieth Century"/>
                  <a:sym typeface="Twentieth Century"/>
                </a:rPr>
                <a:t>Project Implementation Unit (PIU)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rgbClr val="7030A0"/>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wentieth Century"/>
                  <a:ea typeface="Twentieth Century"/>
                  <a:cs typeface="Twentieth Century"/>
                  <a:sym typeface="Twentieth Century"/>
                </a:rPr>
                <a:t>PIU Project Management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wentieth Century"/>
                  <a:ea typeface="Twentieth Century"/>
                  <a:cs typeface="Twentieth Century"/>
                  <a:sym typeface="Twentieth Century"/>
                </a:rPr>
                <a:t>PIU contracts and procures goods and services</a:t>
              </a:r>
              <a:endParaRPr sz="1700" b="1" i="0" u="none" strike="noStrike" cap="none">
                <a:solidFill>
                  <a:schemeClr val="dk1"/>
                </a:solidFill>
                <a:latin typeface="Twentieth Century"/>
                <a:ea typeface="Twentieth Century"/>
                <a:cs typeface="Twentieth Century"/>
                <a:sym typeface="Twentieth Century"/>
              </a:endParaRPr>
            </a:p>
          </p:txBody>
        </p:sp>
        <p:sp>
          <p:nvSpPr>
            <p:cNvPr id="106" name="Google Shape;106;p2"/>
            <p:cNvSpPr/>
            <p:nvPr/>
          </p:nvSpPr>
          <p:spPr>
            <a:xfrm>
              <a:off x="3631553" y="5678534"/>
              <a:ext cx="3127920" cy="2190959"/>
            </a:xfrm>
            <a:prstGeom prst="rect">
              <a:avLst/>
            </a:pr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Twentieth Century"/>
                <a:ea typeface="Twentieth Century"/>
                <a:cs typeface="Twentieth Century"/>
                <a:sym typeface="Twentieth Century"/>
              </a:endParaRPr>
            </a:p>
          </p:txBody>
        </p:sp>
      </p:grpSp>
      <p:sp>
        <p:nvSpPr>
          <p:cNvPr id="107" name="Google Shape;107;p2"/>
          <p:cNvSpPr txBox="1"/>
          <p:nvPr/>
        </p:nvSpPr>
        <p:spPr>
          <a:xfrm>
            <a:off x="2553390" y="5757743"/>
            <a:ext cx="3456207" cy="830997"/>
          </a:xfrm>
          <a:prstGeom prst="rect">
            <a:avLst/>
          </a:prstGeom>
          <a:noFill/>
          <a:ln>
            <a:noFill/>
          </a:ln>
        </p:spPr>
        <p:txBody>
          <a:bodyPr spcFirstLastPara="1" wrap="square" lIns="91425" tIns="45700" rIns="91425" bIns="45700" anchor="t" anchorCtr="0">
            <a:spAutoFit/>
          </a:bodyPr>
          <a:lstStyle/>
          <a:p>
            <a:pPr marL="185738" marR="0" lvl="0" indent="-185738"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Twentieth Century"/>
                <a:ea typeface="Twentieth Century"/>
                <a:cs typeface="Twentieth Century"/>
                <a:sym typeface="Twentieth Century"/>
              </a:rPr>
              <a:t>*  </a:t>
            </a:r>
            <a:r>
              <a:rPr lang="en-US" sz="1600" b="1" i="0" u="none" strike="noStrike" cap="none">
                <a:solidFill>
                  <a:srgbClr val="FF0000"/>
                </a:solidFill>
                <a:latin typeface="Twentieth Century"/>
                <a:ea typeface="Twentieth Century"/>
                <a:cs typeface="Twentieth Century"/>
                <a:sym typeface="Twentieth Century"/>
              </a:rPr>
              <a:t>Environmental and Social (E&amp;S) Risk Management </a:t>
            </a:r>
            <a:r>
              <a:rPr lang="en-US" sz="1600" b="1" i="0" u="none" strike="noStrike" cap="none">
                <a:solidFill>
                  <a:schemeClr val="dk1"/>
                </a:solidFill>
                <a:latin typeface="Twentieth Century"/>
                <a:ea typeface="Twentieth Century"/>
                <a:cs typeface="Twentieth Century"/>
                <a:sym typeface="Twentieth Century"/>
              </a:rPr>
              <a:t>associated with projects, including workplace risks</a:t>
            </a:r>
            <a:endParaRPr sz="1400" b="0" i="0" u="none" strike="noStrike" cap="none">
              <a:solidFill>
                <a:srgbClr val="000000"/>
              </a:solidFill>
              <a:latin typeface="Arial"/>
              <a:ea typeface="Arial"/>
              <a:cs typeface="Arial"/>
              <a:sym typeface="Arial"/>
            </a:endParaRPr>
          </a:p>
        </p:txBody>
      </p:sp>
      <p:cxnSp>
        <p:nvCxnSpPr>
          <p:cNvPr id="108" name="Google Shape;108;p2"/>
          <p:cNvCxnSpPr/>
          <p:nvPr/>
        </p:nvCxnSpPr>
        <p:spPr>
          <a:xfrm rot="10800000" flipH="1">
            <a:off x="1440313" y="2502016"/>
            <a:ext cx="3314400" cy="18900"/>
          </a:xfrm>
          <a:prstGeom prst="bentConnector3">
            <a:avLst>
              <a:gd name="adj1" fmla="val 49999"/>
            </a:avLst>
          </a:prstGeom>
          <a:noFill/>
          <a:ln w="28575" cap="flat" cmpd="sng">
            <a:solidFill>
              <a:schemeClr val="dk1"/>
            </a:solidFill>
            <a:prstDash val="solid"/>
            <a:round/>
            <a:headEnd type="none" w="sm" len="sm"/>
            <a:tailEnd type="triangle" w="med" len="med"/>
          </a:ln>
        </p:spPr>
      </p:cxnSp>
      <p:cxnSp>
        <p:nvCxnSpPr>
          <p:cNvPr id="109" name="Google Shape;109;p2"/>
          <p:cNvCxnSpPr/>
          <p:nvPr/>
        </p:nvCxnSpPr>
        <p:spPr>
          <a:xfrm>
            <a:off x="5910263" y="2201477"/>
            <a:ext cx="801000" cy="28200"/>
          </a:xfrm>
          <a:prstGeom prst="bentConnector3">
            <a:avLst>
              <a:gd name="adj1" fmla="val 50000"/>
            </a:avLst>
          </a:prstGeom>
          <a:noFill/>
          <a:ln w="28575" cap="flat" cmpd="sng">
            <a:solidFill>
              <a:schemeClr val="dk1"/>
            </a:solidFill>
            <a:prstDash val="solid"/>
            <a:round/>
            <a:headEnd type="none" w="sm" len="sm"/>
            <a:tailEnd type="triangle" w="med" len="med"/>
          </a:ln>
        </p:spPr>
      </p:cxnSp>
      <p:cxnSp>
        <p:nvCxnSpPr>
          <p:cNvPr id="110" name="Google Shape;110;p2"/>
          <p:cNvCxnSpPr/>
          <p:nvPr/>
        </p:nvCxnSpPr>
        <p:spPr>
          <a:xfrm rot="5400000">
            <a:off x="7597585" y="2883502"/>
            <a:ext cx="979800" cy="12600"/>
          </a:xfrm>
          <a:prstGeom prst="bentConnector3">
            <a:avLst>
              <a:gd name="adj1" fmla="val 49995"/>
            </a:avLst>
          </a:prstGeom>
          <a:noFill/>
          <a:ln w="28575" cap="flat" cmpd="sng">
            <a:solidFill>
              <a:schemeClr val="dk1"/>
            </a:solidFill>
            <a:prstDash val="solid"/>
            <a:round/>
            <a:headEnd type="none" w="sm" len="sm"/>
            <a:tailEnd type="triangle" w="med" len="med"/>
          </a:ln>
        </p:spPr>
      </p:cxnSp>
      <p:cxnSp>
        <p:nvCxnSpPr>
          <p:cNvPr id="111" name="Google Shape;111;p2"/>
          <p:cNvCxnSpPr>
            <a:endCxn id="106" idx="1"/>
          </p:cNvCxnSpPr>
          <p:nvPr/>
        </p:nvCxnSpPr>
        <p:spPr>
          <a:xfrm rot="10800000" flipH="1">
            <a:off x="5758590" y="4475182"/>
            <a:ext cx="752100" cy="7500"/>
          </a:xfrm>
          <a:prstGeom prst="bentConnector3">
            <a:avLst>
              <a:gd name="adj1" fmla="val 49993"/>
            </a:avLst>
          </a:prstGeom>
          <a:noFill/>
          <a:ln w="28575" cap="flat" cmpd="sng">
            <a:solidFill>
              <a:schemeClr val="dk1"/>
            </a:solidFill>
            <a:prstDash val="solid"/>
            <a:round/>
            <a:headEnd type="none" w="sm" len="sm"/>
            <a:tailEnd type="triangle" w="med" len="med"/>
          </a:ln>
        </p:spPr>
      </p:cxnSp>
      <p:cxnSp>
        <p:nvCxnSpPr>
          <p:cNvPr id="112" name="Google Shape;112;p2"/>
          <p:cNvCxnSpPr>
            <a:stCxn id="106" idx="3"/>
            <a:endCxn id="113" idx="1"/>
          </p:cNvCxnSpPr>
          <p:nvPr/>
        </p:nvCxnSpPr>
        <p:spPr>
          <a:xfrm rot="10800000" flipH="1">
            <a:off x="9638610" y="4470982"/>
            <a:ext cx="513000" cy="4200"/>
          </a:xfrm>
          <a:prstGeom prst="bentConnector3">
            <a:avLst>
              <a:gd name="adj1" fmla="val 50000"/>
            </a:avLst>
          </a:prstGeom>
          <a:noFill/>
          <a:ln w="28575" cap="flat" cmpd="sng">
            <a:solidFill>
              <a:schemeClr val="dk1"/>
            </a:solidFill>
            <a:prstDash val="solid"/>
            <a:round/>
            <a:headEnd type="triangle" w="med" len="med"/>
            <a:tailEnd type="triangle" w="med" len="med"/>
          </a:ln>
        </p:spPr>
      </p:cxnSp>
      <p:grpSp>
        <p:nvGrpSpPr>
          <p:cNvPr id="114" name="Google Shape;114;p2"/>
          <p:cNvGrpSpPr/>
          <p:nvPr/>
        </p:nvGrpSpPr>
        <p:grpSpPr>
          <a:xfrm>
            <a:off x="10151533" y="2858619"/>
            <a:ext cx="1579034" cy="3224677"/>
            <a:chOff x="10151533" y="2858619"/>
            <a:chExt cx="1579034" cy="3224677"/>
          </a:xfrm>
        </p:grpSpPr>
        <p:grpSp>
          <p:nvGrpSpPr>
            <p:cNvPr id="115" name="Google Shape;115;p2"/>
            <p:cNvGrpSpPr/>
            <p:nvPr/>
          </p:nvGrpSpPr>
          <p:grpSpPr>
            <a:xfrm>
              <a:off x="10151533" y="2858619"/>
              <a:ext cx="1579034" cy="3224677"/>
              <a:chOff x="10151533" y="2858619"/>
              <a:chExt cx="1579034" cy="3224677"/>
            </a:xfrm>
          </p:grpSpPr>
          <p:sp>
            <p:nvSpPr>
              <p:cNvPr id="116" name="Google Shape;116;p2"/>
              <p:cNvSpPr txBox="1"/>
              <p:nvPr/>
            </p:nvSpPr>
            <p:spPr>
              <a:xfrm>
                <a:off x="10151533" y="2858619"/>
                <a:ext cx="154516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C00000"/>
                    </a:solidFill>
                    <a:latin typeface="Twentieth Century"/>
                    <a:ea typeface="Twentieth Century"/>
                    <a:cs typeface="Twentieth Century"/>
                    <a:sym typeface="Twentieth Century"/>
                  </a:rPr>
                  <a:t>Beneficiaries &amp; Suppliers</a:t>
                </a: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a:off x="10151533" y="2858619"/>
                <a:ext cx="1579034" cy="3224677"/>
              </a:xfrm>
              <a:prstGeom prst="rect">
                <a:avLst/>
              </a:pr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grpSp>
        <p:pic>
          <p:nvPicPr>
            <p:cNvPr id="117" name="Google Shape;117;p2"/>
            <p:cNvPicPr preferRelativeResize="0"/>
            <p:nvPr/>
          </p:nvPicPr>
          <p:blipFill rotWithShape="1">
            <a:blip r:embed="rId5">
              <a:alphaModFix/>
            </a:blip>
            <a:srcRect/>
            <a:stretch/>
          </p:blipFill>
          <p:spPr>
            <a:xfrm>
              <a:off x="10412560" y="3504950"/>
              <a:ext cx="988438" cy="2456415"/>
            </a:xfrm>
            <a:prstGeom prst="rect">
              <a:avLst/>
            </a:prstGeom>
            <a:noFill/>
            <a:ln>
              <a:noFill/>
            </a:ln>
          </p:spPr>
        </p:pic>
      </p:grpSp>
      <p:cxnSp>
        <p:nvCxnSpPr>
          <p:cNvPr id="118" name="Google Shape;118;p2"/>
          <p:cNvCxnSpPr/>
          <p:nvPr/>
        </p:nvCxnSpPr>
        <p:spPr>
          <a:xfrm>
            <a:off x="1211540" y="3121295"/>
            <a:ext cx="1787610" cy="1589903"/>
          </a:xfrm>
          <a:prstGeom prst="straightConnector1">
            <a:avLst/>
          </a:prstGeom>
          <a:noFill/>
          <a:ln w="12700" cap="flat" cmpd="sng">
            <a:solidFill>
              <a:schemeClr val="dk1"/>
            </a:solidFill>
            <a:prstDash val="solid"/>
            <a:round/>
            <a:headEnd type="triangle" w="med" len="med"/>
            <a:tailEnd type="triangl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2"/>
          <p:cNvSpPr txBox="1">
            <a:spLocks noGrp="1"/>
          </p:cNvSpPr>
          <p:nvPr>
            <p:ph type="title"/>
          </p:nvPr>
        </p:nvSpPr>
        <p:spPr>
          <a:xfrm>
            <a:off x="1117261" y="27432"/>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1800"/>
              <a:buNone/>
            </a:pPr>
            <a:r>
              <a:rPr lang="en-US" sz="4200" b="1"/>
              <a:t>Project Worker CoC (cont.)</a:t>
            </a:r>
            <a:endParaRPr sz="4200"/>
          </a:p>
        </p:txBody>
      </p:sp>
      <p:sp>
        <p:nvSpPr>
          <p:cNvPr id="313" name="Google Shape;313;p52"/>
          <p:cNvSpPr txBox="1"/>
          <p:nvPr/>
        </p:nvSpPr>
        <p:spPr>
          <a:xfrm>
            <a:off x="872877" y="1543530"/>
            <a:ext cx="9564902" cy="3973291"/>
          </a:xfrm>
          <a:prstGeom prst="rect">
            <a:avLst/>
          </a:prstGeom>
          <a:solidFill>
            <a:srgbClr val="FFFFCC"/>
          </a:solidFill>
          <a:ln w="28575">
            <a:solidFill>
              <a:schemeClr val="tx1"/>
            </a:solidFill>
          </a:ln>
        </p:spPr>
        <p:txBody>
          <a:bodyPr spcFirstLastPara="1" wrap="square" lIns="91425" tIns="45700" rIns="91425" bIns="45700" anchor="t" anchorCtr="0">
            <a:spAutoFit/>
          </a:bodyPr>
          <a:lstStyle/>
          <a:p>
            <a:pPr marL="270510" marR="0" lvl="0" indent="-270510" algn="l" rtl="0">
              <a:lnSpc>
                <a:spcPct val="87500"/>
              </a:lnSpc>
              <a:spcBef>
                <a:spcPts val="0"/>
              </a:spcBef>
              <a:spcAft>
                <a:spcPts val="0"/>
              </a:spcAft>
              <a:buNone/>
            </a:pPr>
            <a:endParaRPr lang="en-US" sz="1600" b="1" i="1" u="sng" strike="noStrike" cap="none" dirty="0">
              <a:solidFill>
                <a:srgbClr val="000000"/>
              </a:solidFill>
              <a:latin typeface="Arial"/>
              <a:ea typeface="Arial"/>
              <a:cs typeface="Arial"/>
              <a:sym typeface="Arial"/>
            </a:endParaRPr>
          </a:p>
          <a:p>
            <a:pPr marL="270510" marR="0" lvl="0" indent="-270510" algn="l" rtl="0">
              <a:lnSpc>
                <a:spcPct val="87500"/>
              </a:lnSpc>
              <a:spcBef>
                <a:spcPts val="0"/>
              </a:spcBef>
              <a:spcAft>
                <a:spcPts val="0"/>
              </a:spcAft>
              <a:buNone/>
            </a:pPr>
            <a:r>
              <a:rPr lang="en-US" sz="1600" b="1" i="1" u="sng" strike="noStrike" cap="none" dirty="0">
                <a:solidFill>
                  <a:srgbClr val="000000"/>
                </a:solidFill>
                <a:latin typeface="Arial"/>
                <a:ea typeface="Arial"/>
                <a:cs typeface="Arial"/>
                <a:sym typeface="Arial"/>
              </a:rPr>
              <a:t>Violence Against Children (VAC)</a:t>
            </a:r>
            <a:endParaRPr sz="1600" b="0" i="0" u="none" strike="noStrike" cap="none" dirty="0">
              <a:solidFill>
                <a:srgbClr val="000000"/>
              </a:solidFill>
              <a:latin typeface="Arial"/>
              <a:ea typeface="Arial"/>
              <a:cs typeface="Arial"/>
              <a:sym typeface="Arial"/>
            </a:endParaRPr>
          </a:p>
          <a:p>
            <a:pPr marL="342900" marR="0" lvl="0" indent="-342900" algn="just" rtl="0">
              <a:lnSpc>
                <a:spcPct val="87500"/>
              </a:lnSpc>
              <a:spcBef>
                <a:spcPts val="1800"/>
              </a:spcBef>
              <a:spcAft>
                <a:spcPts val="0"/>
              </a:spcAft>
              <a:buClr>
                <a:srgbClr val="000000"/>
              </a:buClr>
              <a:buSzPts val="1000"/>
              <a:buFont typeface="+mj-lt"/>
              <a:buAutoNum type="arabicPeriod" startAt="21"/>
            </a:pPr>
            <a:r>
              <a:rPr lang="en-US" sz="1600" b="0" i="0" u="none" strike="noStrike" cap="none" dirty="0">
                <a:solidFill>
                  <a:srgbClr val="000000"/>
                </a:solidFill>
                <a:latin typeface="Arial"/>
                <a:ea typeface="Arial"/>
                <a:cs typeface="Arial"/>
                <a:sym typeface="Arial"/>
              </a:rPr>
              <a:t>Not participate in any sexual contact or activity with children under the age of 18, except in the case of a pre-existing marriage. Mistaken belief regarding the age of a child or “consent” from the child are not an acceptable defense or excuse.</a:t>
            </a:r>
            <a:endParaRPr sz="1600" b="0" i="0" u="none" strike="noStrike" cap="none" dirty="0">
              <a:solidFill>
                <a:srgbClr val="000000"/>
              </a:solidFill>
              <a:latin typeface="Arial"/>
              <a:ea typeface="Arial"/>
              <a:cs typeface="Arial"/>
              <a:sym typeface="Arial"/>
            </a:endParaRPr>
          </a:p>
          <a:p>
            <a:pPr marL="342900" marR="0" lvl="0" indent="-342900" algn="just" rtl="0">
              <a:lnSpc>
                <a:spcPct val="87500"/>
              </a:lnSpc>
              <a:spcBef>
                <a:spcPts val="1200"/>
              </a:spcBef>
              <a:spcAft>
                <a:spcPts val="0"/>
              </a:spcAft>
              <a:buClr>
                <a:srgbClr val="000000"/>
              </a:buClr>
              <a:buSzPts val="1000"/>
              <a:buFont typeface="+mj-lt"/>
              <a:buAutoNum type="arabicPeriod" startAt="21"/>
            </a:pPr>
            <a:r>
              <a:rPr lang="en-US" sz="1600" b="0" i="0" u="none" strike="noStrike" cap="none" dirty="0">
                <a:solidFill>
                  <a:srgbClr val="000000"/>
                </a:solidFill>
                <a:latin typeface="Arial"/>
                <a:ea typeface="Arial"/>
                <a:cs typeface="Arial"/>
                <a:sym typeface="Arial"/>
              </a:rPr>
              <a:t>Ensure the protection and safety of children under the age of 18 by:</a:t>
            </a:r>
            <a:endParaRPr sz="1600" b="0" i="0" u="none" strike="noStrike" cap="none" dirty="0">
              <a:solidFill>
                <a:srgbClr val="000000"/>
              </a:solidFill>
              <a:latin typeface="Arial"/>
              <a:ea typeface="Arial"/>
              <a:cs typeface="Arial"/>
              <a:sym typeface="Arial"/>
            </a:endParaRPr>
          </a:p>
          <a:p>
            <a:pPr marL="742950" marR="0" lvl="1" indent="-285750" algn="l" rtl="0">
              <a:lnSpc>
                <a:spcPct val="87500"/>
              </a:lnSpc>
              <a:spcBef>
                <a:spcPts val="120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Informing my manager of the presence of any children in project offices or sites who are or may be exposed to hazardous activities. </a:t>
            </a:r>
            <a:endParaRPr sz="1600" b="0" i="0" u="none" strike="noStrike" cap="none" dirty="0">
              <a:solidFill>
                <a:srgbClr val="000000"/>
              </a:solidFill>
              <a:latin typeface="Arial"/>
              <a:ea typeface="Arial"/>
              <a:cs typeface="Arial"/>
              <a:sym typeface="Arial"/>
            </a:endParaRPr>
          </a:p>
          <a:p>
            <a:pPr marL="742950" marR="0" lvl="1" indent="-285750" algn="l" rtl="0">
              <a:lnSpc>
                <a:spcPct val="87500"/>
              </a:lnSpc>
              <a:spcBef>
                <a:spcPts val="70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Ensuring that another adult is present when working close to children wherever possible. </a:t>
            </a:r>
            <a:endParaRPr sz="1600" b="0" i="0" u="none" strike="noStrike" cap="none" dirty="0">
              <a:solidFill>
                <a:srgbClr val="000000"/>
              </a:solidFill>
              <a:latin typeface="Arial"/>
              <a:ea typeface="Arial"/>
              <a:cs typeface="Arial"/>
              <a:sym typeface="Arial"/>
            </a:endParaRPr>
          </a:p>
          <a:p>
            <a:pPr marL="742950" marR="0" lvl="1" indent="-285750" algn="l" rtl="0">
              <a:lnSpc>
                <a:spcPct val="87500"/>
              </a:lnSpc>
              <a:spcBef>
                <a:spcPts val="70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Not inviting unaccompanied children, who are not my family, into my home. </a:t>
            </a:r>
            <a:endParaRPr sz="1600" b="0" i="0" u="none" strike="noStrike" cap="none" dirty="0">
              <a:solidFill>
                <a:srgbClr val="000000"/>
              </a:solidFill>
              <a:latin typeface="Arial"/>
              <a:ea typeface="Arial"/>
              <a:cs typeface="Arial"/>
              <a:sym typeface="Arial"/>
            </a:endParaRPr>
          </a:p>
          <a:p>
            <a:pPr marL="742950" marR="0" lvl="1" indent="-285750" algn="l" rtl="0">
              <a:lnSpc>
                <a:spcPct val="87500"/>
              </a:lnSpc>
              <a:spcBef>
                <a:spcPts val="70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Not accessing child pornography. </a:t>
            </a:r>
            <a:endParaRPr sz="1600" b="0" i="0" u="none" strike="noStrike" cap="none" dirty="0">
              <a:solidFill>
                <a:srgbClr val="000000"/>
              </a:solidFill>
              <a:latin typeface="Arial"/>
              <a:ea typeface="Arial"/>
              <a:cs typeface="Arial"/>
              <a:sym typeface="Arial"/>
            </a:endParaRPr>
          </a:p>
          <a:p>
            <a:pPr marL="742950" marR="0" lvl="1" indent="-285750" algn="l" rtl="0">
              <a:lnSpc>
                <a:spcPct val="87500"/>
              </a:lnSpc>
              <a:spcBef>
                <a:spcPts val="70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Refraining from physical punishment or discipline of children. </a:t>
            </a:r>
            <a:endParaRPr sz="1600" b="0" i="0" u="none" strike="noStrike" cap="none" dirty="0">
              <a:solidFill>
                <a:srgbClr val="000000"/>
              </a:solidFill>
              <a:latin typeface="Arial"/>
              <a:ea typeface="Arial"/>
              <a:cs typeface="Arial"/>
              <a:sym typeface="Arial"/>
            </a:endParaRPr>
          </a:p>
          <a:p>
            <a:pPr marL="742950" marR="0" lvl="1" indent="-285750" algn="l" rtl="0">
              <a:lnSpc>
                <a:spcPct val="87500"/>
              </a:lnSpc>
              <a:spcBef>
                <a:spcPts val="700"/>
              </a:spcBef>
              <a:spcAft>
                <a:spcPts val="60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Taking appropriate caution when photographing or filming children for work-related purposes.     </a:t>
            </a:r>
            <a:endParaRPr dirty="0"/>
          </a:p>
        </p:txBody>
      </p:sp>
      <p:pic>
        <p:nvPicPr>
          <p:cNvPr id="3" name="Picture 2">
            <a:extLst>
              <a:ext uri="{FF2B5EF4-FFF2-40B4-BE49-F238E27FC236}">
                <a16:creationId xmlns:a16="http://schemas.microsoft.com/office/drawing/2014/main" id="{6F042784-4C1A-4630-B39D-BF3087F64EB1}"/>
              </a:ext>
            </a:extLst>
          </p:cNvPr>
          <p:cNvPicPr>
            <a:picLocks noChangeAspect="1"/>
          </p:cNvPicPr>
          <p:nvPr/>
        </p:nvPicPr>
        <p:blipFill>
          <a:blip r:embed="rId3"/>
          <a:stretch>
            <a:fillRect/>
          </a:stretch>
        </p:blipFill>
        <p:spPr>
          <a:xfrm>
            <a:off x="8101746" y="141680"/>
            <a:ext cx="3680779" cy="2781541"/>
          </a:xfrm>
          <a:prstGeom prst="rect">
            <a:avLst/>
          </a:prstGeom>
        </p:spPr>
      </p:pic>
      <p:sp>
        <p:nvSpPr>
          <p:cNvPr id="7" name="TextBox 6">
            <a:extLst>
              <a:ext uri="{FF2B5EF4-FFF2-40B4-BE49-F238E27FC236}">
                <a16:creationId xmlns:a16="http://schemas.microsoft.com/office/drawing/2014/main" id="{FED0D64C-903C-4F76-AAB5-00DE9EF74372}"/>
              </a:ext>
            </a:extLst>
          </p:cNvPr>
          <p:cNvSpPr txBox="1"/>
          <p:nvPr/>
        </p:nvSpPr>
        <p:spPr>
          <a:xfrm>
            <a:off x="272375" y="5762213"/>
            <a:ext cx="11789924" cy="954107"/>
          </a:xfrm>
          <a:prstGeom prst="rect">
            <a:avLst/>
          </a:prstGeom>
          <a:noFill/>
        </p:spPr>
        <p:txBody>
          <a:bodyPr wrap="square">
            <a:spAutoFit/>
          </a:bodyPr>
          <a:lstStyle/>
          <a:p>
            <a:pPr marL="90170" marR="0" lvl="0" indent="-90170" algn="ctr" rtl="0">
              <a:lnSpc>
                <a:spcPct val="100000"/>
              </a:lnSpc>
              <a:spcBef>
                <a:spcPts val="700"/>
              </a:spcBef>
              <a:spcAft>
                <a:spcPts val="0"/>
              </a:spcAft>
              <a:buNone/>
            </a:pPr>
            <a:r>
              <a:rPr lang="en-US" sz="1400" b="1" i="0" u="none" strike="noStrike" cap="none" dirty="0">
                <a:solidFill>
                  <a:srgbClr val="1C6294"/>
                </a:solidFill>
                <a:latin typeface="Arial"/>
                <a:ea typeface="Arial"/>
                <a:cs typeface="Arial"/>
                <a:sym typeface="Arial"/>
              </a:rPr>
              <a:t>Consent is defined as the informed choice underlying an individual’s free and voluntary intention, acceptance, or agreement to do something. No consent can be found when such acceptance or agreement is obtained using threats, force or other forms of coercion, abduction, fraud, deception, or misrepresentation. Consent cannot be given by a child under the age of 18, even where legislation in the RMI has a lower age.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966813-18CF-4002-A9EA-122D11E6239D}"/>
              </a:ext>
            </a:extLst>
          </p:cNvPr>
          <p:cNvSpPr txBox="1"/>
          <p:nvPr/>
        </p:nvSpPr>
        <p:spPr>
          <a:xfrm>
            <a:off x="1074848" y="343540"/>
            <a:ext cx="9634193" cy="6170920"/>
          </a:xfrm>
          <a:prstGeom prst="rect">
            <a:avLst/>
          </a:prstGeom>
          <a:solidFill>
            <a:srgbClr val="FFFF00"/>
          </a:solidFill>
          <a:ln w="19050">
            <a:solidFill>
              <a:schemeClr val="tx1"/>
            </a:solidFill>
          </a:ln>
        </p:spPr>
        <p:txBody>
          <a:bodyPr wrap="square">
            <a:spAutoFit/>
          </a:bodyPr>
          <a:lstStyle/>
          <a:p>
            <a:pPr marL="0" marR="0" lvl="0" indent="0" algn="l" rtl="0">
              <a:lnSpc>
                <a:spcPct val="100000"/>
              </a:lnSpc>
              <a:spcBef>
                <a:spcPts val="1400"/>
              </a:spcBef>
              <a:spcAft>
                <a:spcPts val="0"/>
              </a:spcAft>
              <a:buNone/>
            </a:pPr>
            <a:endParaRPr lang="en-US" sz="1600" b="1" i="0" u="none" strike="noStrike" cap="none" dirty="0">
              <a:solidFill>
                <a:schemeClr val="tx1">
                  <a:lumMod val="95000"/>
                  <a:lumOff val="5000"/>
                </a:schemeClr>
              </a:solidFill>
              <a:latin typeface="Arial"/>
              <a:ea typeface="Arial"/>
              <a:cs typeface="Arial"/>
              <a:sym typeface="Arial"/>
            </a:endParaRPr>
          </a:p>
          <a:p>
            <a:pPr marL="0" marR="0" lvl="0" indent="0" algn="l" rtl="0">
              <a:lnSpc>
                <a:spcPct val="100000"/>
              </a:lnSpc>
              <a:spcBef>
                <a:spcPts val="1400"/>
              </a:spcBef>
              <a:spcAft>
                <a:spcPts val="0"/>
              </a:spcAft>
              <a:buNone/>
            </a:pPr>
            <a:r>
              <a:rPr lang="en-US" sz="1600" b="1" i="0" u="none" strike="noStrike" cap="none" dirty="0">
                <a:solidFill>
                  <a:schemeClr val="tx1">
                    <a:lumMod val="95000"/>
                    <a:lumOff val="5000"/>
                  </a:schemeClr>
                </a:solidFill>
                <a:latin typeface="Arial"/>
                <a:ea typeface="Arial"/>
                <a:cs typeface="Arial"/>
                <a:sym typeface="Arial"/>
              </a:rPr>
              <a:t>Sexual Exploitation and Abuse (SEA)</a:t>
            </a:r>
            <a:r>
              <a:rPr lang="en-US" sz="1600" b="0" i="0" u="none" strike="noStrike" cap="none" dirty="0">
                <a:solidFill>
                  <a:schemeClr val="tx1">
                    <a:lumMod val="95000"/>
                    <a:lumOff val="5000"/>
                  </a:schemeClr>
                </a:solidFill>
                <a:latin typeface="Arial"/>
                <a:ea typeface="Arial"/>
                <a:cs typeface="Arial"/>
                <a:sym typeface="Arial"/>
              </a:rPr>
              <a:t> means any actual or attempted abuse of position of vulnerability, differential power, or trust, for sexual purposes, including, but not limited to, profiting monetarily, socially, or politically from the sexual exploitation of another. In Bank financed projects/operations, sexual exploitation occurs when access to or benefit from Bank financed Goods, Works, Consulting or Non-consulting services is used to extract sexual gain.</a:t>
            </a:r>
          </a:p>
          <a:p>
            <a:pPr marL="0" marR="0" lvl="0" indent="0" algn="l" rtl="0">
              <a:lnSpc>
                <a:spcPct val="100000"/>
              </a:lnSpc>
              <a:spcBef>
                <a:spcPts val="1400"/>
              </a:spcBef>
              <a:spcAft>
                <a:spcPts val="0"/>
              </a:spcAft>
              <a:buNone/>
            </a:pPr>
            <a:br>
              <a:rPr lang="en-US" sz="1600" b="0" i="0" u="none" strike="noStrike" cap="none" dirty="0">
                <a:solidFill>
                  <a:schemeClr val="tx1">
                    <a:lumMod val="95000"/>
                    <a:lumOff val="5000"/>
                  </a:schemeClr>
                </a:solidFill>
                <a:latin typeface="Arial"/>
                <a:ea typeface="Arial"/>
                <a:cs typeface="Arial"/>
                <a:sym typeface="Arial"/>
              </a:rPr>
            </a:br>
            <a:r>
              <a:rPr lang="en-US" sz="1600" b="1" i="0" u="none" strike="noStrike" cap="none" dirty="0">
                <a:solidFill>
                  <a:schemeClr val="tx1">
                    <a:lumMod val="95000"/>
                    <a:lumOff val="5000"/>
                  </a:schemeClr>
                </a:solidFill>
                <a:latin typeface="Arial"/>
                <a:ea typeface="Arial"/>
                <a:cs typeface="Arial"/>
                <a:sym typeface="Arial"/>
              </a:rPr>
              <a:t>Sexual Harassment (SH) </a:t>
            </a:r>
            <a:r>
              <a:rPr lang="en-US" sz="1600" b="0" i="0" u="none" strike="noStrike" cap="none" dirty="0">
                <a:solidFill>
                  <a:schemeClr val="tx1">
                    <a:lumMod val="95000"/>
                    <a:lumOff val="5000"/>
                  </a:schemeClr>
                </a:solidFill>
                <a:latin typeface="Arial"/>
                <a:ea typeface="Arial"/>
                <a:cs typeface="Arial"/>
                <a:sym typeface="Arial"/>
              </a:rPr>
              <a:t>means </a:t>
            </a:r>
            <a:r>
              <a:rPr lang="en-US" sz="1600" dirty="0"/>
              <a:t>unwelcome sexual advances, requests for sexual favors, and other verbal or physical conduct of a sexual nature. It can include unwanted touching, sexual looks or gestures, unwanted texts and phone calls, unwanted pressure for dates, unwanted sexual teasing, jokes, remarks, or questions, whistling, turning work discussions to sexual topics etc.</a:t>
            </a:r>
          </a:p>
          <a:p>
            <a:pPr marL="0" marR="0" lvl="0" indent="0" algn="l" rtl="0">
              <a:lnSpc>
                <a:spcPct val="100000"/>
              </a:lnSpc>
              <a:spcBef>
                <a:spcPts val="1400"/>
              </a:spcBef>
              <a:spcAft>
                <a:spcPts val="0"/>
              </a:spcAft>
              <a:buNone/>
            </a:pPr>
            <a:endParaRPr lang="en-US" sz="1600" b="0" i="0" u="none" strike="noStrike" cap="none" dirty="0">
              <a:solidFill>
                <a:schemeClr val="tx1">
                  <a:lumMod val="95000"/>
                  <a:lumOff val="5000"/>
                </a:schemeClr>
              </a:solidFill>
              <a:latin typeface="Arial"/>
              <a:ea typeface="Arial"/>
              <a:cs typeface="Arial"/>
              <a:sym typeface="Arial"/>
            </a:endParaRPr>
          </a:p>
          <a:p>
            <a:pPr marL="0" marR="0" lvl="0" indent="0" algn="l" rtl="0">
              <a:lnSpc>
                <a:spcPct val="100000"/>
              </a:lnSpc>
              <a:spcBef>
                <a:spcPts val="1200"/>
              </a:spcBef>
              <a:spcAft>
                <a:spcPts val="0"/>
              </a:spcAft>
              <a:buNone/>
            </a:pPr>
            <a:r>
              <a:rPr lang="en-US" sz="1600" b="1" i="0" u="none" strike="noStrike" cap="none" dirty="0">
                <a:solidFill>
                  <a:schemeClr val="tx1">
                    <a:lumMod val="95000"/>
                    <a:lumOff val="5000"/>
                  </a:schemeClr>
                </a:solidFill>
                <a:latin typeface="Arial"/>
                <a:ea typeface="Arial"/>
                <a:cs typeface="Arial"/>
                <a:sym typeface="Arial"/>
              </a:rPr>
              <a:t>Rape</a:t>
            </a:r>
            <a:r>
              <a:rPr lang="en-US" sz="1600" b="0" i="0" u="none" strike="noStrike" cap="none" dirty="0">
                <a:solidFill>
                  <a:schemeClr val="tx1">
                    <a:lumMod val="95000"/>
                    <a:lumOff val="5000"/>
                  </a:schemeClr>
                </a:solidFill>
                <a:latin typeface="Arial"/>
                <a:ea typeface="Arial"/>
                <a:cs typeface="Arial"/>
                <a:sym typeface="Arial"/>
              </a:rPr>
              <a:t> means physically forced or otherwise coerced penetration—even if slight—of the vagina, anus or mouth with a penis or other body part. It also includes penetration of the vagina or anus with an object. Rape includes marital rape and anal rape/sodomy. The attempt to do so is known as attempted rape.</a:t>
            </a:r>
          </a:p>
          <a:p>
            <a:pPr marL="0" marR="0" lvl="0" indent="0" algn="l" rtl="0">
              <a:lnSpc>
                <a:spcPct val="100000"/>
              </a:lnSpc>
              <a:spcBef>
                <a:spcPts val="1200"/>
              </a:spcBef>
              <a:spcAft>
                <a:spcPts val="0"/>
              </a:spcAft>
              <a:buNone/>
            </a:pPr>
            <a:endParaRPr lang="en-US" sz="1600" b="0" i="0" u="none" strike="noStrike" cap="none" dirty="0">
              <a:solidFill>
                <a:schemeClr val="tx1">
                  <a:lumMod val="95000"/>
                  <a:lumOff val="5000"/>
                </a:schemeClr>
              </a:solidFill>
              <a:latin typeface="Arial"/>
              <a:ea typeface="Arial"/>
              <a:cs typeface="Arial"/>
              <a:sym typeface="Arial"/>
            </a:endParaRPr>
          </a:p>
          <a:p>
            <a:pPr marL="0" marR="0" lvl="0" indent="0" algn="l" rtl="0">
              <a:lnSpc>
                <a:spcPct val="100000"/>
              </a:lnSpc>
              <a:spcBef>
                <a:spcPts val="1200"/>
              </a:spcBef>
              <a:spcAft>
                <a:spcPts val="0"/>
              </a:spcAft>
              <a:buNone/>
            </a:pPr>
            <a:r>
              <a:rPr lang="en-US" sz="1600" b="1" i="0" u="none" strike="noStrike" cap="none" dirty="0">
                <a:solidFill>
                  <a:schemeClr val="tx1">
                    <a:lumMod val="95000"/>
                    <a:lumOff val="5000"/>
                  </a:schemeClr>
                </a:solidFill>
                <a:latin typeface="Arial"/>
                <a:ea typeface="Arial"/>
                <a:cs typeface="Arial"/>
                <a:sym typeface="Arial"/>
              </a:rPr>
              <a:t>Sexual assault</a:t>
            </a:r>
            <a:r>
              <a:rPr lang="en-US" sz="1600" b="0" i="0" u="none" strike="noStrike" cap="none" dirty="0">
                <a:solidFill>
                  <a:schemeClr val="tx1">
                    <a:lumMod val="95000"/>
                    <a:lumOff val="5000"/>
                  </a:schemeClr>
                </a:solidFill>
                <a:latin typeface="Arial"/>
                <a:ea typeface="Arial"/>
                <a:cs typeface="Arial"/>
                <a:sym typeface="Arial"/>
              </a:rPr>
              <a:t> means any form of non-consensual sexual contact that does not result in or include penetration. Examples include attempted rape, as well as unwanted kissing, fondling, or touching of genitalia and buttocks. </a:t>
            </a:r>
          </a:p>
          <a:p>
            <a:pPr marL="0" marR="0" lvl="0" indent="0" algn="l" rtl="0">
              <a:lnSpc>
                <a:spcPct val="100000"/>
              </a:lnSpc>
              <a:spcBef>
                <a:spcPts val="1200"/>
              </a:spcBef>
              <a:spcAft>
                <a:spcPts val="0"/>
              </a:spcAft>
              <a:buNone/>
            </a:pPr>
            <a:endParaRPr lang="en-US" sz="1600" b="0" i="0" u="none" strike="noStrike" cap="none" dirty="0">
              <a:solidFill>
                <a:schemeClr val="tx1">
                  <a:lumMod val="95000"/>
                  <a:lumOff val="5000"/>
                </a:schemeClr>
              </a:solidFill>
              <a:latin typeface="Arial"/>
              <a:ea typeface="Arial"/>
              <a:cs typeface="Arial"/>
              <a:sym typeface="Arial"/>
            </a:endParaRPr>
          </a:p>
        </p:txBody>
      </p:sp>
    </p:spTree>
    <p:extLst>
      <p:ext uri="{BB962C8B-B14F-4D97-AF65-F5344CB8AC3E}">
        <p14:creationId xmlns:p14="http://schemas.microsoft.com/office/powerpoint/2010/main" val="3194901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3"/>
          <p:cNvSpPr txBox="1">
            <a:spLocks noGrp="1"/>
          </p:cNvSpPr>
          <p:nvPr>
            <p:ph type="title"/>
          </p:nvPr>
        </p:nvSpPr>
        <p:spPr>
          <a:xfrm>
            <a:off x="839624" y="359535"/>
            <a:ext cx="9653316" cy="99247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1800"/>
              <a:buNone/>
            </a:pPr>
            <a:r>
              <a:rPr lang="en-US" sz="4200" b="1" dirty="0"/>
              <a:t>Project Worker CoC (cont.)</a:t>
            </a:r>
            <a:endParaRPr sz="4200" dirty="0"/>
          </a:p>
        </p:txBody>
      </p:sp>
      <p:sp>
        <p:nvSpPr>
          <p:cNvPr id="320" name="Google Shape;320;p53"/>
          <p:cNvSpPr txBox="1"/>
          <p:nvPr/>
        </p:nvSpPr>
        <p:spPr>
          <a:xfrm>
            <a:off x="223403" y="1271837"/>
            <a:ext cx="8232441" cy="5618421"/>
          </a:xfrm>
          <a:prstGeom prst="rect">
            <a:avLst/>
          </a:prstGeom>
          <a:noFill/>
          <a:ln w="28575">
            <a:solidFill>
              <a:schemeClr val="tx1"/>
            </a:solidFill>
          </a:ln>
        </p:spPr>
        <p:txBody>
          <a:bodyPr spcFirstLastPara="1" wrap="square" lIns="91425" tIns="45700" rIns="91425" bIns="45700" anchor="t" anchorCtr="0">
            <a:spAutoFit/>
          </a:bodyPr>
          <a:lstStyle/>
          <a:p>
            <a:pPr marL="539750" marR="3810" lvl="0" indent="-539750" algn="just" rtl="0">
              <a:lnSpc>
                <a:spcPct val="77777"/>
              </a:lnSpc>
              <a:spcBef>
                <a:spcPts val="0"/>
              </a:spcBef>
              <a:spcAft>
                <a:spcPts val="0"/>
              </a:spcAft>
              <a:buNone/>
            </a:pPr>
            <a:r>
              <a:rPr lang="en-US" sz="2000" b="1" i="1" strike="noStrike" cap="none" dirty="0">
                <a:solidFill>
                  <a:srgbClr val="C00000"/>
                </a:solidFill>
                <a:latin typeface="Arial"/>
                <a:ea typeface="Arial"/>
                <a:cs typeface="Arial"/>
                <a:sym typeface="Arial"/>
              </a:rPr>
              <a:t>          </a:t>
            </a:r>
          </a:p>
          <a:p>
            <a:pPr marL="539750" marR="3810" lvl="0" indent="-539750" algn="ctr" rtl="0">
              <a:spcBef>
                <a:spcPts val="0"/>
              </a:spcBef>
              <a:spcAft>
                <a:spcPts val="0"/>
              </a:spcAft>
              <a:buNone/>
            </a:pPr>
            <a:r>
              <a:rPr lang="en-US" sz="2000" b="1" i="1" strike="noStrike" cap="none" dirty="0">
                <a:solidFill>
                  <a:srgbClr val="C00000"/>
                </a:solidFill>
                <a:latin typeface="Arial"/>
                <a:ea typeface="Arial"/>
                <a:cs typeface="Arial"/>
                <a:sym typeface="Arial"/>
              </a:rPr>
              <a:t>Sexual Exploitation</a:t>
            </a:r>
            <a:r>
              <a:rPr lang="en-US" sz="2000" b="0" i="0" strike="noStrike" cap="none" dirty="0">
                <a:solidFill>
                  <a:srgbClr val="C00000"/>
                </a:solidFill>
                <a:latin typeface="Arial"/>
                <a:ea typeface="Arial"/>
                <a:cs typeface="Arial"/>
                <a:sym typeface="Arial"/>
              </a:rPr>
              <a:t> </a:t>
            </a:r>
            <a:r>
              <a:rPr lang="en-US" sz="2000" b="1" i="1" strike="noStrike" cap="none" dirty="0">
                <a:solidFill>
                  <a:srgbClr val="C00000"/>
                </a:solidFill>
                <a:latin typeface="Arial"/>
                <a:ea typeface="Arial"/>
                <a:cs typeface="Arial"/>
                <a:sym typeface="Arial"/>
              </a:rPr>
              <a:t>Abuse and Harassment (SEAH) and</a:t>
            </a:r>
          </a:p>
          <a:p>
            <a:pPr marL="539750" marR="3810" lvl="0" indent="-539750" algn="ctr" rtl="0">
              <a:spcBef>
                <a:spcPts val="0"/>
              </a:spcBef>
              <a:spcAft>
                <a:spcPts val="0"/>
              </a:spcAft>
              <a:buNone/>
            </a:pPr>
            <a:r>
              <a:rPr lang="en-US" sz="2000" b="1" i="1" strike="noStrike" cap="none" dirty="0">
                <a:solidFill>
                  <a:srgbClr val="C00000"/>
                </a:solidFill>
                <a:latin typeface="Arial"/>
                <a:ea typeface="Arial"/>
                <a:cs typeface="Arial"/>
                <a:sym typeface="Arial"/>
              </a:rPr>
              <a:t>Human Trafficking (HT)</a:t>
            </a:r>
            <a:endParaRPr sz="2000" b="0" i="0" strike="noStrike" cap="none" dirty="0">
              <a:solidFill>
                <a:srgbClr val="C00000"/>
              </a:solidFill>
              <a:latin typeface="Arial"/>
              <a:ea typeface="Arial"/>
              <a:cs typeface="Arial"/>
              <a:sym typeface="Arial"/>
            </a:endParaRPr>
          </a:p>
          <a:p>
            <a:pPr marL="342900" marR="0" lvl="0" indent="-342900" algn="just" rtl="0">
              <a:lnSpc>
                <a:spcPct val="100000"/>
              </a:lnSpc>
              <a:spcBef>
                <a:spcPts val="1500"/>
              </a:spcBef>
              <a:spcAft>
                <a:spcPts val="0"/>
              </a:spcAft>
              <a:buClr>
                <a:srgbClr val="000000"/>
              </a:buClr>
              <a:buSzPts val="1000"/>
              <a:buFont typeface="Arial"/>
              <a:buAutoNum type="arabicPeriod"/>
            </a:pPr>
            <a:r>
              <a:rPr lang="en-US" sz="1700" b="0" i="0" u="none" strike="noStrike" cap="none" dirty="0">
                <a:solidFill>
                  <a:srgbClr val="000000"/>
                </a:solidFill>
                <a:latin typeface="Arial"/>
                <a:ea typeface="Arial"/>
                <a:cs typeface="Arial"/>
                <a:sym typeface="Arial"/>
              </a:rPr>
              <a:t>Comply with all laws of the Republic of the Marshall Islands, including but not limited to, not perpetrating any form of physical or sexual violence.</a:t>
            </a:r>
            <a:endParaRPr sz="17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1400"/>
              </a:spcBef>
              <a:spcAft>
                <a:spcPts val="0"/>
              </a:spcAft>
              <a:buClr>
                <a:srgbClr val="000000"/>
              </a:buClr>
              <a:buSzPts val="1000"/>
              <a:buFont typeface="Arial"/>
              <a:buAutoNum type="arabicPeriod"/>
            </a:pPr>
            <a:r>
              <a:rPr lang="en-US" sz="1700" b="0" i="0" u="none" strike="noStrike" cap="none" dirty="0">
                <a:solidFill>
                  <a:srgbClr val="000000"/>
                </a:solidFill>
                <a:latin typeface="Arial"/>
                <a:ea typeface="Arial"/>
                <a:cs typeface="Arial"/>
                <a:sym typeface="Arial"/>
              </a:rPr>
              <a:t>Not exploit or sexually exploit or abuse (SEA) any person including rape and sexual assault.</a:t>
            </a:r>
            <a:endParaRPr sz="17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1400"/>
              </a:spcBef>
              <a:spcAft>
                <a:spcPts val="0"/>
              </a:spcAft>
              <a:buClr>
                <a:srgbClr val="000000"/>
              </a:buClr>
              <a:buSzPts val="1000"/>
              <a:buFont typeface="Arial"/>
              <a:buAutoNum type="arabicPeriod"/>
            </a:pPr>
            <a:r>
              <a:rPr lang="en-US" sz="1700" b="0" i="0" u="none" strike="noStrike" cap="none" dirty="0">
                <a:solidFill>
                  <a:srgbClr val="000000"/>
                </a:solidFill>
                <a:latin typeface="Arial"/>
                <a:ea typeface="Arial"/>
                <a:cs typeface="Arial"/>
                <a:sym typeface="Arial"/>
              </a:rPr>
              <a:t>Not engage in any form of sexual harassment (SH) including unwelcome sexual advances, requests for sexual favors, and other unwanted verbal or physical conduct of a sexual nature toward a colleague, contractor, project beneficiary, or member of the public.</a:t>
            </a:r>
            <a:endParaRPr sz="17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1400"/>
              </a:spcBef>
              <a:spcAft>
                <a:spcPts val="0"/>
              </a:spcAft>
              <a:buClr>
                <a:srgbClr val="000000"/>
              </a:buClr>
              <a:buSzPts val="1000"/>
              <a:buFont typeface="Arial"/>
              <a:buAutoNum type="arabicPeriod"/>
            </a:pPr>
            <a:r>
              <a:rPr lang="en-US" sz="1700" b="0" i="0" u="none" strike="noStrike" cap="none" dirty="0">
                <a:solidFill>
                  <a:srgbClr val="000000"/>
                </a:solidFill>
                <a:latin typeface="Arial"/>
                <a:ea typeface="Arial"/>
                <a:cs typeface="Arial"/>
                <a:sym typeface="Arial"/>
              </a:rPr>
              <a:t>Not engage in sexual favors with any colleagues, contractors or members of the community.</a:t>
            </a:r>
            <a:endParaRPr sz="17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1400"/>
              </a:spcBef>
              <a:spcAft>
                <a:spcPts val="0"/>
              </a:spcAft>
              <a:buClr>
                <a:srgbClr val="000000"/>
              </a:buClr>
              <a:buSzPts val="1000"/>
              <a:buFont typeface="Arial"/>
              <a:buAutoNum type="arabicPeriod"/>
            </a:pPr>
            <a:r>
              <a:rPr lang="en-US" sz="1700" b="0" i="0" u="none" strike="noStrike" cap="none" dirty="0">
                <a:solidFill>
                  <a:srgbClr val="000000"/>
                </a:solidFill>
                <a:latin typeface="Arial"/>
                <a:ea typeface="Arial"/>
                <a:cs typeface="Arial"/>
                <a:sym typeface="Arial"/>
              </a:rPr>
              <a:t>Not use prostitution in any form at any time.</a:t>
            </a:r>
            <a:endParaRPr sz="17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1400"/>
              </a:spcBef>
              <a:spcAft>
                <a:spcPts val="0"/>
              </a:spcAft>
              <a:buClr>
                <a:srgbClr val="000000"/>
              </a:buClr>
              <a:buSzPts val="1000"/>
              <a:buFont typeface="Arial"/>
              <a:buAutoNum type="arabicPeriod"/>
            </a:pPr>
            <a:r>
              <a:rPr lang="en-US" sz="1700" b="0" i="0" u="none" strike="noStrike" cap="none" dirty="0">
                <a:solidFill>
                  <a:srgbClr val="000000"/>
                </a:solidFill>
                <a:latin typeface="Arial"/>
                <a:ea typeface="Arial"/>
                <a:cs typeface="Arial"/>
                <a:sym typeface="Arial"/>
              </a:rPr>
              <a:t>Not engage in human trafficking of any person or exploit a trafficked person.</a:t>
            </a:r>
          </a:p>
          <a:p>
            <a:pPr marL="342900" marR="0" lvl="0" indent="-342900" algn="just" rtl="0">
              <a:lnSpc>
                <a:spcPct val="100000"/>
              </a:lnSpc>
              <a:spcBef>
                <a:spcPts val="1400"/>
              </a:spcBef>
              <a:spcAft>
                <a:spcPts val="0"/>
              </a:spcAft>
              <a:buClr>
                <a:srgbClr val="000000"/>
              </a:buClr>
              <a:buSzPts val="1000"/>
              <a:buFont typeface="Arial"/>
              <a:buAutoNum type="arabicPeriod"/>
            </a:pPr>
            <a:endParaRPr sz="17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F423B47A-6D4D-4D90-A281-538E180DB298}"/>
              </a:ext>
            </a:extLst>
          </p:cNvPr>
          <p:cNvPicPr>
            <a:picLocks noChangeAspect="1"/>
          </p:cNvPicPr>
          <p:nvPr/>
        </p:nvPicPr>
        <p:blipFill>
          <a:blip r:embed="rId3"/>
          <a:stretch>
            <a:fillRect/>
          </a:stretch>
        </p:blipFill>
        <p:spPr>
          <a:xfrm>
            <a:off x="8729816" y="1352011"/>
            <a:ext cx="3238781" cy="2453853"/>
          </a:xfrm>
          <a:prstGeom prst="rect">
            <a:avLst/>
          </a:prstGeom>
        </p:spPr>
      </p:pic>
      <p:pic>
        <p:nvPicPr>
          <p:cNvPr id="9" name="Picture 8">
            <a:extLst>
              <a:ext uri="{FF2B5EF4-FFF2-40B4-BE49-F238E27FC236}">
                <a16:creationId xmlns:a16="http://schemas.microsoft.com/office/drawing/2014/main" id="{9D3ED3A6-1674-4138-BBC3-6108CC7D12EB}"/>
              </a:ext>
            </a:extLst>
          </p:cNvPr>
          <p:cNvPicPr>
            <a:picLocks noChangeAspect="1"/>
          </p:cNvPicPr>
          <p:nvPr/>
        </p:nvPicPr>
        <p:blipFill>
          <a:blip r:embed="rId4"/>
          <a:stretch>
            <a:fillRect/>
          </a:stretch>
        </p:blipFill>
        <p:spPr>
          <a:xfrm>
            <a:off x="9427624" y="4003079"/>
            <a:ext cx="2286198" cy="221761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4"/>
          <p:cNvSpPr txBox="1">
            <a:spLocks noGrp="1"/>
          </p:cNvSpPr>
          <p:nvPr>
            <p:ph type="title"/>
          </p:nvPr>
        </p:nvSpPr>
        <p:spPr>
          <a:xfrm>
            <a:off x="1117261" y="27432"/>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1800"/>
              <a:buNone/>
            </a:pPr>
            <a:r>
              <a:rPr lang="en-US" sz="4200" b="1"/>
              <a:t>Project Worker CoC (cont.)</a:t>
            </a:r>
            <a:endParaRPr sz="4200"/>
          </a:p>
        </p:txBody>
      </p:sp>
      <p:sp>
        <p:nvSpPr>
          <p:cNvPr id="326" name="Google Shape;326;p54"/>
          <p:cNvSpPr txBox="1"/>
          <p:nvPr/>
        </p:nvSpPr>
        <p:spPr>
          <a:xfrm>
            <a:off x="639258" y="1936733"/>
            <a:ext cx="8765930" cy="3645829"/>
          </a:xfrm>
          <a:prstGeom prst="rect">
            <a:avLst/>
          </a:prstGeom>
          <a:noFill/>
          <a:ln>
            <a:noFill/>
          </a:ln>
        </p:spPr>
        <p:txBody>
          <a:bodyPr spcFirstLastPara="1" wrap="square" lIns="91425" tIns="45700" rIns="91425" bIns="45700" anchor="t" anchorCtr="0">
            <a:spAutoFit/>
          </a:bodyPr>
          <a:lstStyle/>
          <a:p>
            <a:pPr marL="539750" marR="0" lvl="0" indent="-539750" algn="just" rtl="0">
              <a:lnSpc>
                <a:spcPct val="87500"/>
              </a:lnSpc>
              <a:spcBef>
                <a:spcPts val="0"/>
              </a:spcBef>
              <a:spcAft>
                <a:spcPts val="0"/>
              </a:spcAft>
              <a:buNone/>
            </a:pPr>
            <a:r>
              <a:rPr lang="en-US" sz="1800" b="1" i="1" u="sng" strike="noStrike" cap="none" dirty="0">
                <a:solidFill>
                  <a:schemeClr val="accent1">
                    <a:lumMod val="75000"/>
                  </a:schemeClr>
                </a:solidFill>
                <a:latin typeface="Arial"/>
                <a:ea typeface="Arial"/>
                <a:cs typeface="Arial"/>
                <a:sym typeface="Arial"/>
              </a:rPr>
              <a:t>Occupational Health and Safety</a:t>
            </a:r>
            <a:endParaRPr sz="1800" b="0" i="0" u="none" strike="noStrike" cap="none" dirty="0">
              <a:solidFill>
                <a:schemeClr val="accent1">
                  <a:lumMod val="75000"/>
                </a:schemeClr>
              </a:solidFill>
              <a:latin typeface="Arial"/>
              <a:ea typeface="Arial"/>
              <a:cs typeface="Arial"/>
              <a:sym typeface="Arial"/>
            </a:endParaRPr>
          </a:p>
          <a:p>
            <a:pPr marL="342900" marR="0" lvl="0" indent="-342900" algn="just" rtl="0">
              <a:lnSpc>
                <a:spcPct val="87500"/>
              </a:lnSpc>
              <a:spcBef>
                <a:spcPts val="1500"/>
              </a:spcBef>
              <a:spcAft>
                <a:spcPts val="0"/>
              </a:spcAft>
              <a:buClr>
                <a:srgbClr val="000000"/>
              </a:buClr>
              <a:buSzPts val="1000"/>
              <a:buFont typeface="+mj-lt"/>
              <a:buAutoNum type="arabicPeriod" startAt="29"/>
            </a:pPr>
            <a:r>
              <a:rPr lang="en-US" sz="1800" b="0" i="0" u="none" strike="noStrike" cap="none" dirty="0">
                <a:solidFill>
                  <a:srgbClr val="000000"/>
                </a:solidFill>
                <a:latin typeface="Arial"/>
                <a:ea typeface="Arial"/>
                <a:cs typeface="Arial"/>
                <a:sym typeface="Arial"/>
              </a:rPr>
              <a:t>Maintain a safe working environment by:</a:t>
            </a:r>
            <a:endParaRPr sz="1800" b="0" i="0" u="none" strike="noStrike" cap="none" dirty="0">
              <a:solidFill>
                <a:srgbClr val="000000"/>
              </a:solidFill>
              <a:latin typeface="Arial"/>
              <a:ea typeface="Arial"/>
              <a:cs typeface="Arial"/>
              <a:sym typeface="Arial"/>
            </a:endParaRPr>
          </a:p>
          <a:p>
            <a:pPr marL="790575" marR="0" lvl="2" indent="-342900" algn="just" rtl="0">
              <a:lnSpc>
                <a:spcPct val="87500"/>
              </a:lnSpc>
              <a:spcBef>
                <a:spcPts val="1200"/>
              </a:spcBef>
              <a:spcAft>
                <a:spcPts val="0"/>
              </a:spcAft>
              <a:buClr>
                <a:srgbClr val="000000"/>
              </a:buClr>
              <a:buSzPts val="1600"/>
              <a:buFont typeface="Wingdings" panose="05000000000000000000" pitchFamily="2" charset="2"/>
              <a:buChar char="§"/>
            </a:pPr>
            <a:r>
              <a:rPr lang="en-US" sz="1800" b="0" i="0" u="none" strike="noStrike" cap="none" dirty="0">
                <a:solidFill>
                  <a:srgbClr val="000000"/>
                </a:solidFill>
                <a:latin typeface="Arial"/>
                <a:ea typeface="Arial"/>
                <a:cs typeface="Arial"/>
                <a:sym typeface="Arial"/>
              </a:rPr>
              <a:t>Ensuring that workplaces, machinery, equipment, and processes are safe.</a:t>
            </a:r>
            <a:endParaRPr sz="1800" b="0" i="0" u="none" strike="noStrike" cap="none" dirty="0">
              <a:solidFill>
                <a:srgbClr val="000000"/>
              </a:solidFill>
              <a:latin typeface="Arial"/>
              <a:ea typeface="Arial"/>
              <a:cs typeface="Arial"/>
              <a:sym typeface="Arial"/>
            </a:endParaRPr>
          </a:p>
          <a:p>
            <a:pPr marL="790575" marR="0" lvl="2" indent="-342900" algn="just" rtl="0">
              <a:lnSpc>
                <a:spcPct val="87500"/>
              </a:lnSpc>
              <a:spcBef>
                <a:spcPts val="1200"/>
              </a:spcBef>
              <a:spcAft>
                <a:spcPts val="0"/>
              </a:spcAft>
              <a:buClr>
                <a:srgbClr val="000000"/>
              </a:buClr>
              <a:buSzPts val="1600"/>
              <a:buFont typeface="Wingdings" panose="05000000000000000000" pitchFamily="2" charset="2"/>
              <a:buChar char="§"/>
            </a:pPr>
            <a:r>
              <a:rPr lang="en-US" sz="1800" b="0" i="0" u="none" strike="noStrike" cap="none" dirty="0">
                <a:solidFill>
                  <a:srgbClr val="000000"/>
                </a:solidFill>
                <a:latin typeface="Arial"/>
                <a:ea typeface="Arial"/>
                <a:cs typeface="Arial"/>
                <a:sym typeface="Arial"/>
              </a:rPr>
              <a:t>Wearing personal protective equipment when required at project sites. </a:t>
            </a:r>
            <a:endParaRPr sz="1800" b="0" i="0" u="none" strike="noStrike" cap="none" dirty="0">
              <a:solidFill>
                <a:srgbClr val="000000"/>
              </a:solidFill>
              <a:latin typeface="Arial"/>
              <a:ea typeface="Arial"/>
              <a:cs typeface="Arial"/>
              <a:sym typeface="Arial"/>
            </a:endParaRPr>
          </a:p>
          <a:p>
            <a:pPr marL="790575" marR="0" lvl="2" indent="-342900" algn="just" rtl="0">
              <a:lnSpc>
                <a:spcPct val="87500"/>
              </a:lnSpc>
              <a:spcBef>
                <a:spcPts val="1200"/>
              </a:spcBef>
              <a:spcAft>
                <a:spcPts val="0"/>
              </a:spcAft>
              <a:buClr>
                <a:srgbClr val="000000"/>
              </a:buClr>
              <a:buSzPts val="1600"/>
              <a:buFont typeface="Wingdings" panose="05000000000000000000" pitchFamily="2" charset="2"/>
              <a:buChar char="§"/>
            </a:pPr>
            <a:r>
              <a:rPr lang="en-US" sz="1800" b="0" i="0" u="none" strike="noStrike" cap="none" dirty="0">
                <a:solidFill>
                  <a:srgbClr val="000000"/>
                </a:solidFill>
                <a:latin typeface="Arial"/>
                <a:ea typeface="Arial"/>
                <a:cs typeface="Arial"/>
                <a:sym typeface="Arial"/>
              </a:rPr>
              <a:t>Using appropriate protective measures relating to chemical, physical, and biological substances and agents. </a:t>
            </a:r>
            <a:endParaRPr sz="1800" b="0" i="0" u="none" strike="noStrike" cap="none" dirty="0">
              <a:solidFill>
                <a:srgbClr val="000000"/>
              </a:solidFill>
              <a:latin typeface="Arial"/>
              <a:ea typeface="Arial"/>
              <a:cs typeface="Arial"/>
              <a:sym typeface="Arial"/>
            </a:endParaRPr>
          </a:p>
          <a:p>
            <a:pPr marL="790575" marR="0" lvl="2" indent="-342900" algn="just" rtl="0">
              <a:lnSpc>
                <a:spcPct val="87500"/>
              </a:lnSpc>
              <a:spcBef>
                <a:spcPts val="1200"/>
              </a:spcBef>
              <a:spcAft>
                <a:spcPts val="0"/>
              </a:spcAft>
              <a:buClr>
                <a:srgbClr val="000000"/>
              </a:buClr>
              <a:buSzPts val="1600"/>
              <a:buFont typeface="Wingdings" panose="05000000000000000000" pitchFamily="2" charset="2"/>
              <a:buChar char="§"/>
            </a:pPr>
            <a:r>
              <a:rPr lang="en-US" sz="1800" b="0" i="0" u="none" strike="noStrike" cap="none" dirty="0">
                <a:solidFill>
                  <a:srgbClr val="000000"/>
                </a:solidFill>
                <a:latin typeface="Arial"/>
                <a:ea typeface="Arial"/>
                <a:cs typeface="Arial"/>
                <a:sym typeface="Arial"/>
              </a:rPr>
              <a:t>Following applicable emergency operating procedures. </a:t>
            </a:r>
            <a:endParaRPr sz="1800" b="0" i="0" u="none" strike="noStrike" cap="none" dirty="0">
              <a:solidFill>
                <a:srgbClr val="000000"/>
              </a:solidFill>
              <a:latin typeface="Arial"/>
              <a:ea typeface="Arial"/>
              <a:cs typeface="Arial"/>
              <a:sym typeface="Arial"/>
            </a:endParaRPr>
          </a:p>
          <a:p>
            <a:pPr marL="790575" marR="0" lvl="2" indent="-342900" algn="just" rtl="0">
              <a:lnSpc>
                <a:spcPct val="87500"/>
              </a:lnSpc>
              <a:spcBef>
                <a:spcPts val="1200"/>
              </a:spcBef>
              <a:spcAft>
                <a:spcPts val="0"/>
              </a:spcAft>
              <a:buClr>
                <a:srgbClr val="000000"/>
              </a:buClr>
              <a:buSzPts val="1600"/>
              <a:buFont typeface="Wingdings" panose="05000000000000000000" pitchFamily="2" charset="2"/>
              <a:buChar char="§"/>
            </a:pPr>
            <a:r>
              <a:rPr lang="en-US" sz="1800" b="0" i="0" u="none" strike="noStrike" cap="none" dirty="0">
                <a:solidFill>
                  <a:srgbClr val="000000"/>
                </a:solidFill>
                <a:latin typeface="Arial"/>
                <a:ea typeface="Arial"/>
                <a:cs typeface="Arial"/>
                <a:sym typeface="Arial"/>
              </a:rPr>
              <a:t>Reporting work situations that are not safe or healthy. </a:t>
            </a:r>
            <a:endParaRPr sz="1800" b="0" i="0" u="none" strike="noStrike" cap="none" dirty="0">
              <a:solidFill>
                <a:srgbClr val="000000"/>
              </a:solidFill>
              <a:latin typeface="Arial"/>
              <a:ea typeface="Arial"/>
              <a:cs typeface="Arial"/>
              <a:sym typeface="Arial"/>
            </a:endParaRPr>
          </a:p>
          <a:p>
            <a:pPr marL="790575" marR="0" lvl="2" indent="-342900" algn="just" rtl="0">
              <a:lnSpc>
                <a:spcPct val="87500"/>
              </a:lnSpc>
              <a:spcBef>
                <a:spcPts val="1200"/>
              </a:spcBef>
              <a:spcAft>
                <a:spcPts val="0"/>
              </a:spcAft>
              <a:buClr>
                <a:srgbClr val="000000"/>
              </a:buClr>
              <a:buSzPts val="1600"/>
              <a:buFont typeface="Wingdings" panose="05000000000000000000" pitchFamily="2" charset="2"/>
              <a:buChar char="§"/>
            </a:pPr>
            <a:r>
              <a:rPr lang="en-US" sz="1800" b="0" i="0" u="none" strike="noStrike" cap="none" dirty="0">
                <a:solidFill>
                  <a:srgbClr val="000000"/>
                </a:solidFill>
                <a:latin typeface="Arial"/>
                <a:ea typeface="Arial"/>
                <a:cs typeface="Arial"/>
                <a:sym typeface="Arial"/>
              </a:rPr>
              <a:t>Removing myself from a work situation where there is imminent and serious danger to my life or health.     </a:t>
            </a:r>
            <a:endParaRPr sz="18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3D7F527D-1C12-49B9-A839-4FA8D8459DD0}"/>
              </a:ext>
            </a:extLst>
          </p:cNvPr>
          <p:cNvPicPr>
            <a:picLocks noChangeAspect="1"/>
          </p:cNvPicPr>
          <p:nvPr/>
        </p:nvPicPr>
        <p:blipFill>
          <a:blip r:embed="rId3"/>
          <a:stretch>
            <a:fillRect/>
          </a:stretch>
        </p:blipFill>
        <p:spPr>
          <a:xfrm>
            <a:off x="8927184" y="210267"/>
            <a:ext cx="2997888" cy="2397131"/>
          </a:xfrm>
          <a:prstGeom prst="rect">
            <a:avLst/>
          </a:prstGeom>
          <a:ln w="28575">
            <a:solidFill>
              <a:schemeClr val="tx1"/>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5"/>
          <p:cNvSpPr txBox="1">
            <a:spLocks noGrp="1"/>
          </p:cNvSpPr>
          <p:nvPr>
            <p:ph type="title"/>
          </p:nvPr>
        </p:nvSpPr>
        <p:spPr>
          <a:xfrm>
            <a:off x="828136" y="-239987"/>
            <a:ext cx="10095461" cy="1286362"/>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1800"/>
              <a:buNone/>
            </a:pPr>
            <a:r>
              <a:rPr lang="en-US" sz="4200" b="1" dirty="0"/>
              <a:t>Project Worker CoC (cont.)</a:t>
            </a:r>
            <a:endParaRPr sz="4200" dirty="0"/>
          </a:p>
        </p:txBody>
      </p:sp>
      <p:sp>
        <p:nvSpPr>
          <p:cNvPr id="332" name="Google Shape;332;p55"/>
          <p:cNvSpPr txBox="1"/>
          <p:nvPr/>
        </p:nvSpPr>
        <p:spPr>
          <a:xfrm>
            <a:off x="293478" y="731278"/>
            <a:ext cx="11749200" cy="6137537"/>
          </a:xfrm>
          <a:prstGeom prst="rect">
            <a:avLst/>
          </a:prstGeom>
          <a:solidFill>
            <a:srgbClr val="FFFFCC"/>
          </a:solidFill>
          <a:ln w="19050">
            <a:solidFill>
              <a:schemeClr val="tx1"/>
            </a:solidFill>
          </a:ln>
        </p:spPr>
        <p:txBody>
          <a:bodyPr spcFirstLastPara="1" wrap="square" lIns="91425" tIns="45700" rIns="91425" bIns="45700" anchor="t" anchorCtr="0">
            <a:spAutoFit/>
          </a:bodyPr>
          <a:lstStyle/>
          <a:p>
            <a:pPr marR="3810" lvl="0" algn="just" rtl="0">
              <a:spcBef>
                <a:spcPts val="600"/>
              </a:spcBef>
              <a:spcAft>
                <a:spcPts val="1200"/>
              </a:spcAft>
              <a:buNone/>
            </a:pPr>
            <a:r>
              <a:rPr lang="en-US" sz="1600" b="1" i="1" strike="noStrike" cap="none" dirty="0">
                <a:solidFill>
                  <a:srgbClr val="0070C0"/>
                </a:solidFill>
                <a:latin typeface="Arial"/>
                <a:ea typeface="Arial"/>
                <a:cs typeface="Arial"/>
                <a:sym typeface="Arial"/>
              </a:rPr>
              <a:t> </a:t>
            </a:r>
            <a:r>
              <a:rPr lang="en-US" sz="1600" b="1" i="1" u="sng" strike="noStrike" cap="none" dirty="0">
                <a:solidFill>
                  <a:srgbClr val="0070C0"/>
                </a:solidFill>
                <a:latin typeface="Arial"/>
                <a:ea typeface="Arial"/>
                <a:cs typeface="Arial"/>
                <a:sym typeface="Arial"/>
              </a:rPr>
              <a:t>Raising Concerns</a:t>
            </a:r>
            <a:endParaRPr sz="1600" b="0" i="0" u="none" strike="noStrike" cap="none" dirty="0">
              <a:solidFill>
                <a:srgbClr val="0070C0"/>
              </a:solidFill>
              <a:latin typeface="Arial"/>
              <a:ea typeface="Arial"/>
              <a:cs typeface="Arial"/>
              <a:sym typeface="Arial"/>
            </a:endParaRPr>
          </a:p>
          <a:p>
            <a:pPr marL="342900" marR="0" lvl="0" indent="-342900" algn="just" rtl="0">
              <a:lnSpc>
                <a:spcPct val="100000"/>
              </a:lnSpc>
              <a:spcAft>
                <a:spcPts val="600"/>
              </a:spcAft>
              <a:buClr>
                <a:srgbClr val="000000"/>
              </a:buClr>
              <a:buSzPts val="1000"/>
              <a:buFont typeface="+mj-lt"/>
              <a:buAutoNum type="arabicPeriod" startAt="30"/>
            </a:pPr>
            <a:r>
              <a:rPr lang="en-US" sz="1400" b="0" i="0" u="none" strike="noStrike" cap="none" dirty="0">
                <a:solidFill>
                  <a:srgbClr val="000000"/>
                </a:solidFill>
                <a:latin typeface="Arial"/>
                <a:ea typeface="Arial"/>
                <a:cs typeface="Arial"/>
                <a:sym typeface="Arial"/>
              </a:rPr>
              <a:t>If any person observes behavior that they believe may represent a violation of this Code of Conduct, or that otherwise concerns them, they should raise the issue promptly by contacting the Project Manager of the World Bank Project under which the works are undertaken (or delegate nominated in writing).</a:t>
            </a:r>
            <a:endParaRPr sz="1200" b="0" i="0" u="none" strike="noStrike" cap="none" dirty="0">
              <a:solidFill>
                <a:srgbClr val="000000"/>
              </a:solidFill>
              <a:latin typeface="Arial"/>
              <a:ea typeface="Arial"/>
              <a:cs typeface="Arial"/>
              <a:sym typeface="Arial"/>
            </a:endParaRPr>
          </a:p>
          <a:p>
            <a:pPr marL="342900" marR="0" lvl="0" indent="-342900" algn="just" rtl="0">
              <a:lnSpc>
                <a:spcPct val="100000"/>
              </a:lnSpc>
              <a:spcAft>
                <a:spcPts val="600"/>
              </a:spcAft>
              <a:buClr>
                <a:srgbClr val="000000"/>
              </a:buClr>
              <a:buSzPts val="1000"/>
              <a:buFont typeface="+mj-lt"/>
              <a:buAutoNum type="arabicPeriod" startAt="30"/>
            </a:pPr>
            <a:r>
              <a:rPr lang="en-US" sz="1400" b="0" i="0" u="none" strike="noStrike" cap="none" dirty="0">
                <a:solidFill>
                  <a:srgbClr val="000000"/>
                </a:solidFill>
                <a:latin typeface="Arial"/>
                <a:ea typeface="Arial"/>
                <a:cs typeface="Arial"/>
                <a:sym typeface="Arial"/>
              </a:rPr>
              <a:t>The Project Manager (or delegate) shall deal with the matter under the Project Grievance Mechanism and Incident Response Procedure as appropriate.</a:t>
            </a:r>
            <a:endParaRPr sz="1200" b="0" i="0" u="none" strike="noStrike" cap="none" dirty="0">
              <a:solidFill>
                <a:srgbClr val="000000"/>
              </a:solidFill>
              <a:latin typeface="Arial"/>
              <a:ea typeface="Arial"/>
              <a:cs typeface="Arial"/>
              <a:sym typeface="Arial"/>
            </a:endParaRPr>
          </a:p>
          <a:p>
            <a:pPr marL="342900" marR="0" lvl="0" indent="-342900" algn="just" rtl="0">
              <a:lnSpc>
                <a:spcPct val="100000"/>
              </a:lnSpc>
              <a:spcAft>
                <a:spcPts val="600"/>
              </a:spcAft>
              <a:buClr>
                <a:srgbClr val="000000"/>
              </a:buClr>
              <a:buSzPts val="1000"/>
              <a:buFont typeface="+mj-lt"/>
              <a:buAutoNum type="arabicPeriod" startAt="30"/>
            </a:pPr>
            <a:r>
              <a:rPr lang="en-US" sz="1400" b="0" i="0" u="none" strike="noStrike" cap="none" dirty="0">
                <a:solidFill>
                  <a:srgbClr val="000000"/>
                </a:solidFill>
                <a:latin typeface="Arial"/>
                <a:ea typeface="Arial"/>
                <a:cs typeface="Arial"/>
                <a:sym typeface="Arial"/>
              </a:rPr>
              <a:t>The person’s identity will be kept confidential. Anonymous complaints or allegations may also be submitted and will be given all due and appropriate consideration</a:t>
            </a:r>
            <a:endParaRPr sz="1200" b="0" i="0" u="none" strike="noStrike" cap="none" dirty="0">
              <a:solidFill>
                <a:srgbClr val="000000"/>
              </a:solidFill>
              <a:latin typeface="Arial"/>
              <a:ea typeface="Arial"/>
              <a:cs typeface="Arial"/>
              <a:sym typeface="Arial"/>
            </a:endParaRPr>
          </a:p>
          <a:p>
            <a:pPr marL="342900" marR="0" lvl="0" indent="-342900" algn="just" rtl="0">
              <a:lnSpc>
                <a:spcPct val="100000"/>
              </a:lnSpc>
              <a:buClr>
                <a:srgbClr val="000000"/>
              </a:buClr>
              <a:buSzPts val="1000"/>
              <a:buFont typeface="+mj-lt"/>
              <a:buAutoNum type="arabicPeriod" startAt="30"/>
            </a:pPr>
            <a:r>
              <a:rPr lang="en-US" sz="1400" b="0" i="0" u="none" strike="noStrike" cap="none" dirty="0">
                <a:solidFill>
                  <a:srgbClr val="000000"/>
                </a:solidFill>
                <a:latin typeface="Arial"/>
                <a:ea typeface="Arial"/>
                <a:cs typeface="Arial"/>
                <a:sym typeface="Arial"/>
              </a:rPr>
              <a:t>There will be no retaliation against any person who raises a concern in good faith about any behavior prohibited by this Code of Conduct. Such retaliation would be a violation of this Code of Conduct.</a:t>
            </a:r>
            <a:endParaRPr sz="1200" b="0" i="0" u="none" strike="noStrike" cap="none" dirty="0">
              <a:solidFill>
                <a:srgbClr val="000000"/>
              </a:solidFill>
              <a:latin typeface="Arial"/>
              <a:ea typeface="Arial"/>
              <a:cs typeface="Arial"/>
              <a:sym typeface="Arial"/>
            </a:endParaRPr>
          </a:p>
          <a:p>
            <a:pPr marL="539750" marR="3810" lvl="0" indent="-539750" algn="just" rtl="0">
              <a:lnSpc>
                <a:spcPct val="100000"/>
              </a:lnSpc>
              <a:spcBef>
                <a:spcPts val="1800"/>
              </a:spcBef>
              <a:spcAft>
                <a:spcPts val="0"/>
              </a:spcAft>
              <a:buNone/>
            </a:pPr>
            <a:r>
              <a:rPr lang="en-US" sz="1500" b="1" i="1" u="sng" strike="noStrike" cap="none" dirty="0">
                <a:solidFill>
                  <a:schemeClr val="accent1">
                    <a:lumMod val="75000"/>
                  </a:schemeClr>
                </a:solidFill>
                <a:latin typeface="Arial"/>
                <a:ea typeface="Arial"/>
                <a:cs typeface="Arial"/>
                <a:sym typeface="Arial"/>
              </a:rPr>
              <a:t>Consequences of Violating the Code of Conduct</a:t>
            </a:r>
            <a:endParaRPr sz="1500" b="0" i="0" u="none" strike="noStrike" cap="none" dirty="0">
              <a:solidFill>
                <a:schemeClr val="accent1">
                  <a:lumMod val="75000"/>
                </a:schemeClr>
              </a:solidFill>
              <a:latin typeface="Arial"/>
              <a:ea typeface="Arial"/>
              <a:cs typeface="Arial"/>
              <a:sym typeface="Arial"/>
            </a:endParaRPr>
          </a:p>
          <a:p>
            <a:pPr marL="342900" marR="0" lvl="0" indent="-342900" algn="just" rtl="0">
              <a:lnSpc>
                <a:spcPct val="100000"/>
              </a:lnSpc>
              <a:spcBef>
                <a:spcPts val="1500"/>
              </a:spcBef>
              <a:spcAft>
                <a:spcPts val="0"/>
              </a:spcAft>
              <a:buClr>
                <a:srgbClr val="000000"/>
              </a:buClr>
              <a:buSzPts val="1000"/>
              <a:buFont typeface="+mj-lt"/>
              <a:buAutoNum type="arabicPeriod" startAt="34"/>
            </a:pPr>
            <a:r>
              <a:rPr lang="en-US" sz="1400" b="0" i="0" u="none" strike="noStrike" cap="none" dirty="0">
                <a:solidFill>
                  <a:srgbClr val="000000"/>
                </a:solidFill>
                <a:latin typeface="Arial"/>
                <a:ea typeface="Arial"/>
                <a:cs typeface="Arial"/>
                <a:sym typeface="Arial"/>
              </a:rPr>
              <a:t>I understand that failure to comply with this Code of Conduct constitutes an act or acts of gross misconduct and is therefore grounds for sanctions, penalties, and/or potential prosecution by the police for those who break the law of the Republic of Marshall Islands.</a:t>
            </a:r>
            <a:endParaRPr sz="12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1200"/>
              </a:spcBef>
              <a:spcAft>
                <a:spcPts val="0"/>
              </a:spcAft>
              <a:buClr>
                <a:srgbClr val="000000"/>
              </a:buClr>
              <a:buSzPts val="1000"/>
              <a:buFont typeface="+mj-lt"/>
              <a:buAutoNum type="arabicPeriod" startAt="34"/>
            </a:pPr>
            <a:r>
              <a:rPr lang="en-US" sz="1400" b="0" i="0" u="none" strike="noStrike" cap="none" dirty="0">
                <a:solidFill>
                  <a:srgbClr val="000000"/>
                </a:solidFill>
                <a:latin typeface="Arial"/>
                <a:ea typeface="Arial"/>
                <a:cs typeface="Arial"/>
                <a:sym typeface="Arial"/>
              </a:rPr>
              <a:t>If I breach this Code of Conduct, my employer will take disciplinary action which could include:</a:t>
            </a:r>
            <a:endParaRPr sz="1200" b="0" i="0" u="none" strike="noStrike" cap="none" dirty="0">
              <a:solidFill>
                <a:srgbClr val="000000"/>
              </a:solidFill>
              <a:latin typeface="Arial"/>
              <a:ea typeface="Arial"/>
              <a:cs typeface="Arial"/>
              <a:sym typeface="Arial"/>
            </a:endParaRPr>
          </a:p>
          <a:p>
            <a:pPr marL="630238" marR="0" lvl="0" indent="-268288" algn="just" rtl="0">
              <a:lnSpc>
                <a:spcPct val="100000"/>
              </a:lnSpc>
              <a:spcBef>
                <a:spcPts val="1200"/>
              </a:spcBef>
              <a:spcAft>
                <a:spcPts val="0"/>
              </a:spcAft>
              <a:buClr>
                <a:srgbClr val="000000"/>
              </a:buClr>
              <a:buSzPts val="1400"/>
              <a:buFont typeface="Arial"/>
              <a:buChar char="●"/>
            </a:pPr>
            <a:r>
              <a:rPr lang="en-US" sz="1400" b="0" i="0" u="none" strike="noStrike" cap="none" dirty="0">
                <a:solidFill>
                  <a:srgbClr val="000000"/>
                </a:solidFill>
                <a:latin typeface="Noto Sans Symbols"/>
                <a:ea typeface="Noto Sans Symbols"/>
                <a:cs typeface="Noto Sans Symbols"/>
                <a:sym typeface="Noto Sans Symbols"/>
              </a:rPr>
              <a:t>Informal or formal warning.</a:t>
            </a:r>
            <a:endParaRPr sz="1200" b="0" i="0" u="none" strike="noStrike" cap="none" dirty="0">
              <a:solidFill>
                <a:srgbClr val="000000"/>
              </a:solidFill>
              <a:latin typeface="Noto Sans Symbols"/>
              <a:ea typeface="Noto Sans Symbols"/>
              <a:cs typeface="Noto Sans Symbols"/>
              <a:sym typeface="Noto Sans Symbols"/>
            </a:endParaRPr>
          </a:p>
          <a:p>
            <a:pPr marL="630238" marR="0" lvl="0" indent="-268288" algn="just" rtl="0">
              <a:lnSpc>
                <a:spcPct val="100000"/>
              </a:lnSpc>
              <a:spcBef>
                <a:spcPts val="800"/>
              </a:spcBef>
              <a:spcAft>
                <a:spcPts val="0"/>
              </a:spcAft>
              <a:buClr>
                <a:srgbClr val="000000"/>
              </a:buClr>
              <a:buSzPts val="1400"/>
              <a:buFont typeface="Arial"/>
              <a:buChar char="●"/>
            </a:pPr>
            <a:r>
              <a:rPr lang="en-US" sz="1400" b="0" i="0" u="none" strike="noStrike" cap="none" dirty="0">
                <a:solidFill>
                  <a:srgbClr val="000000"/>
                </a:solidFill>
                <a:latin typeface="Noto Sans Symbols"/>
                <a:ea typeface="Noto Sans Symbols"/>
                <a:cs typeface="Noto Sans Symbols"/>
                <a:sym typeface="Noto Sans Symbols"/>
              </a:rPr>
              <a:t>Additional training.</a:t>
            </a:r>
            <a:endParaRPr sz="1200" b="0" i="0" u="none" strike="noStrike" cap="none" dirty="0">
              <a:solidFill>
                <a:srgbClr val="000000"/>
              </a:solidFill>
              <a:latin typeface="Noto Sans Symbols"/>
              <a:ea typeface="Noto Sans Symbols"/>
              <a:cs typeface="Noto Sans Symbols"/>
              <a:sym typeface="Noto Sans Symbols"/>
            </a:endParaRPr>
          </a:p>
          <a:p>
            <a:pPr marL="630238" marR="0" lvl="0" indent="-268288" algn="just" rtl="0">
              <a:lnSpc>
                <a:spcPct val="100000"/>
              </a:lnSpc>
              <a:spcBef>
                <a:spcPts val="800"/>
              </a:spcBef>
              <a:spcAft>
                <a:spcPts val="0"/>
              </a:spcAft>
              <a:buClr>
                <a:srgbClr val="000000"/>
              </a:buClr>
              <a:buSzPts val="1400"/>
              <a:buFont typeface="Arial"/>
              <a:buChar char="●"/>
            </a:pPr>
            <a:r>
              <a:rPr lang="en-US" sz="1400" b="0" i="0" u="none" strike="noStrike" cap="none" dirty="0">
                <a:solidFill>
                  <a:srgbClr val="000000"/>
                </a:solidFill>
                <a:latin typeface="Noto Sans Symbols"/>
                <a:ea typeface="Noto Sans Symbols"/>
                <a:cs typeface="Noto Sans Symbols"/>
                <a:sym typeface="Noto Sans Symbols"/>
              </a:rPr>
              <a:t>Loss of up to a salary for a period of time.</a:t>
            </a:r>
            <a:endParaRPr sz="1200" b="0" i="0" u="none" strike="noStrike" cap="none" dirty="0">
              <a:solidFill>
                <a:srgbClr val="000000"/>
              </a:solidFill>
              <a:latin typeface="Noto Sans Symbols"/>
              <a:ea typeface="Noto Sans Symbols"/>
              <a:cs typeface="Noto Sans Symbols"/>
              <a:sym typeface="Noto Sans Symbols"/>
            </a:endParaRPr>
          </a:p>
          <a:p>
            <a:pPr marL="630238" marR="0" lvl="0" indent="-268288" algn="just" rtl="0">
              <a:lnSpc>
                <a:spcPct val="100000"/>
              </a:lnSpc>
              <a:spcBef>
                <a:spcPts val="800"/>
              </a:spcBef>
              <a:spcAft>
                <a:spcPts val="0"/>
              </a:spcAft>
              <a:buClr>
                <a:srgbClr val="000000"/>
              </a:buClr>
              <a:buSzPts val="1400"/>
              <a:buFont typeface="Arial"/>
              <a:buChar char="●"/>
            </a:pPr>
            <a:r>
              <a:rPr lang="en-US" sz="1400" b="0" i="0" u="none" strike="noStrike" cap="none" dirty="0">
                <a:solidFill>
                  <a:srgbClr val="000000"/>
                </a:solidFill>
                <a:latin typeface="Noto Sans Symbols"/>
                <a:ea typeface="Noto Sans Symbols"/>
                <a:cs typeface="Noto Sans Symbols"/>
                <a:sym typeface="Noto Sans Symbols"/>
              </a:rPr>
              <a:t>Suspension of employment (without payment of salary), for a period of time.</a:t>
            </a:r>
            <a:endParaRPr sz="1200" b="0" i="0" u="none" strike="noStrike" cap="none" dirty="0">
              <a:solidFill>
                <a:srgbClr val="000000"/>
              </a:solidFill>
              <a:latin typeface="Noto Sans Symbols"/>
              <a:ea typeface="Noto Sans Symbols"/>
              <a:cs typeface="Noto Sans Symbols"/>
              <a:sym typeface="Noto Sans Symbols"/>
            </a:endParaRPr>
          </a:p>
          <a:p>
            <a:pPr marL="630238" marR="0" lvl="0" indent="-268288" algn="just" rtl="0">
              <a:lnSpc>
                <a:spcPct val="100000"/>
              </a:lnSpc>
              <a:spcBef>
                <a:spcPts val="800"/>
              </a:spcBef>
              <a:spcAft>
                <a:spcPts val="0"/>
              </a:spcAft>
              <a:buClr>
                <a:srgbClr val="000000"/>
              </a:buClr>
              <a:buSzPts val="1400"/>
              <a:buFont typeface="Arial"/>
              <a:buChar char="●"/>
            </a:pPr>
            <a:r>
              <a:rPr lang="en-US" sz="1400" b="0" i="0" u="none" strike="noStrike" cap="none" dirty="0">
                <a:solidFill>
                  <a:srgbClr val="000000"/>
                </a:solidFill>
                <a:latin typeface="Noto Sans Symbols"/>
                <a:ea typeface="Noto Sans Symbols"/>
                <a:cs typeface="Noto Sans Symbols"/>
                <a:sym typeface="Noto Sans Symbols"/>
              </a:rPr>
              <a:t>Termination of employment.</a:t>
            </a:r>
            <a:endParaRPr sz="1200" b="0" i="0" u="none" strike="noStrike" cap="none" dirty="0">
              <a:solidFill>
                <a:srgbClr val="000000"/>
              </a:solidFill>
              <a:latin typeface="Noto Sans Symbols"/>
              <a:ea typeface="Noto Sans Symbols"/>
              <a:cs typeface="Noto Sans Symbols"/>
              <a:sym typeface="Noto Sans Symbols"/>
            </a:endParaRPr>
          </a:p>
          <a:p>
            <a:pPr marL="630238" marR="0" lvl="0" indent="-268288" algn="just" rtl="0">
              <a:lnSpc>
                <a:spcPct val="100000"/>
              </a:lnSpc>
              <a:spcBef>
                <a:spcPts val="800"/>
              </a:spcBef>
              <a:spcAft>
                <a:spcPts val="0"/>
              </a:spcAft>
              <a:buClr>
                <a:srgbClr val="000000"/>
              </a:buClr>
              <a:buSzPts val="1400"/>
              <a:buFont typeface="Arial"/>
              <a:buChar char="●"/>
            </a:pPr>
            <a:r>
              <a:rPr lang="en-US" sz="1400" b="0" i="0" u="none" strike="noStrike" cap="none" dirty="0">
                <a:solidFill>
                  <a:srgbClr val="000000"/>
                </a:solidFill>
                <a:latin typeface="Noto Sans Symbols"/>
                <a:ea typeface="Noto Sans Symbols"/>
                <a:cs typeface="Noto Sans Symbols"/>
                <a:sym typeface="Noto Sans Symbols"/>
              </a:rPr>
              <a:t>Report to the police or other relevant authorities.</a:t>
            </a:r>
            <a:endParaRPr sz="1200" b="0" i="0" u="none" strike="noStrike" cap="none" dirty="0">
              <a:solidFill>
                <a:srgbClr val="000000"/>
              </a:solidFill>
              <a:latin typeface="Noto Sans Symbols"/>
              <a:ea typeface="Noto Sans Symbols"/>
              <a:cs typeface="Noto Sans Symbols"/>
              <a:sym typeface="Noto Sans Symbol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6"/>
          <p:cNvSpPr txBox="1">
            <a:spLocks noGrp="1"/>
          </p:cNvSpPr>
          <p:nvPr>
            <p:ph type="title"/>
          </p:nvPr>
        </p:nvSpPr>
        <p:spPr>
          <a:xfrm>
            <a:off x="1117261" y="27432"/>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1800"/>
              <a:buNone/>
            </a:pPr>
            <a:r>
              <a:rPr lang="en-US" sz="4200" b="1"/>
              <a:t>Project Worker CoC (cont.)</a:t>
            </a:r>
            <a:endParaRPr sz="4200"/>
          </a:p>
        </p:txBody>
      </p:sp>
      <p:sp>
        <p:nvSpPr>
          <p:cNvPr id="338" name="Google Shape;338;p56"/>
          <p:cNvSpPr txBox="1"/>
          <p:nvPr/>
        </p:nvSpPr>
        <p:spPr>
          <a:xfrm>
            <a:off x="1117261" y="1422582"/>
            <a:ext cx="6758656" cy="2912937"/>
          </a:xfrm>
          <a:prstGeom prst="rect">
            <a:avLst/>
          </a:prstGeom>
          <a:solidFill>
            <a:srgbClr val="FFFFCC"/>
          </a:solidFill>
          <a:ln w="28575">
            <a:solidFill>
              <a:schemeClr val="tx1"/>
            </a:solidFill>
          </a:ln>
        </p:spPr>
        <p:txBody>
          <a:bodyPr spcFirstLastPara="1" wrap="square" lIns="91425" tIns="45700" rIns="91425" bIns="45700" anchor="t" anchorCtr="0">
            <a:spAutoFit/>
          </a:bodyPr>
          <a:lstStyle/>
          <a:p>
            <a:pPr marL="539750" marR="3810" lvl="0" indent="-539750" algn="just" rtl="0">
              <a:lnSpc>
                <a:spcPct val="87500"/>
              </a:lnSpc>
              <a:spcBef>
                <a:spcPts val="0"/>
              </a:spcBef>
              <a:spcAft>
                <a:spcPts val="0"/>
              </a:spcAft>
              <a:buNone/>
            </a:pPr>
            <a:endParaRPr lang="en-US" sz="1600" b="1" i="1" u="sng" strike="noStrike" cap="none" dirty="0">
              <a:solidFill>
                <a:schemeClr val="accent1">
                  <a:lumMod val="75000"/>
                </a:schemeClr>
              </a:solidFill>
              <a:latin typeface="Arial"/>
              <a:ea typeface="Arial"/>
              <a:cs typeface="Arial"/>
              <a:sym typeface="Arial"/>
            </a:endParaRPr>
          </a:p>
          <a:p>
            <a:pPr marL="539750" marR="3810" lvl="0" indent="-539750" algn="just" rtl="0">
              <a:lnSpc>
                <a:spcPct val="87500"/>
              </a:lnSpc>
              <a:spcBef>
                <a:spcPts val="0"/>
              </a:spcBef>
              <a:spcAft>
                <a:spcPts val="0"/>
              </a:spcAft>
              <a:buNone/>
            </a:pPr>
            <a:r>
              <a:rPr lang="en-US" sz="1600" b="1" i="1" u="sng" strike="noStrike" cap="none" dirty="0">
                <a:solidFill>
                  <a:schemeClr val="tx1"/>
                </a:solidFill>
                <a:latin typeface="Arial"/>
                <a:ea typeface="Arial"/>
                <a:cs typeface="Arial"/>
                <a:sym typeface="Arial"/>
              </a:rPr>
              <a:t>Acknowledgement and Agreement</a:t>
            </a:r>
            <a:endParaRPr sz="1600" b="0" i="0" u="none" strike="noStrike" cap="none" dirty="0">
              <a:solidFill>
                <a:schemeClr val="tx1"/>
              </a:solidFill>
              <a:latin typeface="Arial"/>
              <a:ea typeface="Arial"/>
              <a:cs typeface="Arial"/>
              <a:sym typeface="Arial"/>
            </a:endParaRPr>
          </a:p>
          <a:p>
            <a:pPr marL="342900" marR="0" lvl="0" indent="-342900" algn="just" rtl="0">
              <a:lnSpc>
                <a:spcPct val="87500"/>
              </a:lnSpc>
              <a:spcBef>
                <a:spcPts val="1500"/>
              </a:spcBef>
              <a:spcAft>
                <a:spcPts val="0"/>
              </a:spcAft>
              <a:buClr>
                <a:srgbClr val="000000"/>
              </a:buClr>
              <a:buSzPts val="1000"/>
              <a:buFont typeface="+mj-lt"/>
              <a:buAutoNum type="arabicPeriod" startAt="36"/>
            </a:pPr>
            <a:r>
              <a:rPr lang="en-US" sz="1600" b="0" i="0" u="none" strike="noStrike" cap="none" dirty="0">
                <a:solidFill>
                  <a:srgbClr val="000000"/>
                </a:solidFill>
                <a:latin typeface="Arial"/>
                <a:ea typeface="Arial"/>
                <a:cs typeface="Arial"/>
                <a:sym typeface="Arial"/>
              </a:rPr>
              <a:t>I hereby acknowledge that I have received and read this Code of Conduct in a language that I understand, and that I had the opportunity to have my questions answered prior to signing this Code of Conduct, and that</a:t>
            </a:r>
            <a:endParaRPr sz="1600" b="0" i="0" u="none" strike="noStrike" cap="none" dirty="0">
              <a:solidFill>
                <a:srgbClr val="000000"/>
              </a:solidFill>
              <a:latin typeface="Arial"/>
              <a:ea typeface="Arial"/>
              <a:cs typeface="Arial"/>
              <a:sym typeface="Arial"/>
            </a:endParaRPr>
          </a:p>
          <a:p>
            <a:pPr marL="342900" marR="0" lvl="0" indent="-342900" algn="just" rtl="0">
              <a:lnSpc>
                <a:spcPct val="87500"/>
              </a:lnSpc>
              <a:spcBef>
                <a:spcPts val="1200"/>
              </a:spcBef>
              <a:spcAft>
                <a:spcPts val="0"/>
              </a:spcAft>
              <a:buClr>
                <a:srgbClr val="000000"/>
              </a:buClr>
              <a:buSzPts val="1000"/>
              <a:buFont typeface="+mj-lt"/>
              <a:buAutoNum type="arabicPeriod" startAt="36"/>
            </a:pPr>
            <a:r>
              <a:rPr lang="en-US" sz="1600" b="0" i="0" u="none" strike="noStrike" cap="none" dirty="0">
                <a:solidFill>
                  <a:srgbClr val="000000"/>
                </a:solidFill>
                <a:latin typeface="Arial"/>
                <a:ea typeface="Arial"/>
                <a:cs typeface="Arial"/>
                <a:sym typeface="Arial"/>
              </a:rPr>
              <a:t>I agree to abide with the standards contained therein, and that</a:t>
            </a:r>
            <a:endParaRPr sz="1600" b="0" i="0" u="none" strike="noStrike" cap="none" dirty="0">
              <a:solidFill>
                <a:srgbClr val="000000"/>
              </a:solidFill>
              <a:latin typeface="Arial"/>
              <a:ea typeface="Arial"/>
              <a:cs typeface="Arial"/>
              <a:sym typeface="Arial"/>
            </a:endParaRPr>
          </a:p>
          <a:p>
            <a:pPr marL="342900" marR="0" lvl="0" indent="-342900" algn="just" rtl="0">
              <a:lnSpc>
                <a:spcPct val="87500"/>
              </a:lnSpc>
              <a:spcBef>
                <a:spcPts val="1200"/>
              </a:spcBef>
              <a:spcAft>
                <a:spcPts val="0"/>
              </a:spcAft>
              <a:buClr>
                <a:srgbClr val="000000"/>
              </a:buClr>
              <a:buSzPts val="1000"/>
              <a:buFont typeface="+mj-lt"/>
              <a:buAutoNum type="arabicPeriod" startAt="36"/>
            </a:pPr>
            <a:r>
              <a:rPr lang="en-US" sz="1600" b="0" i="0" u="none" strike="noStrike" cap="none" dirty="0">
                <a:solidFill>
                  <a:srgbClr val="000000"/>
                </a:solidFill>
                <a:latin typeface="Arial"/>
                <a:ea typeface="Arial"/>
                <a:cs typeface="Arial"/>
                <a:sym typeface="Arial"/>
              </a:rPr>
              <a:t>I understand my roles and responsibilities in preventing and responding to ESHS, OHS, and SEAH. </a:t>
            </a:r>
          </a:p>
          <a:p>
            <a:pPr marL="342900" marR="0" lvl="0" indent="-342900" algn="just" rtl="0">
              <a:lnSpc>
                <a:spcPct val="87500"/>
              </a:lnSpc>
              <a:spcBef>
                <a:spcPts val="1200"/>
              </a:spcBef>
              <a:spcAft>
                <a:spcPts val="0"/>
              </a:spcAft>
              <a:buClr>
                <a:srgbClr val="000000"/>
              </a:buClr>
              <a:buSzPts val="1000"/>
              <a:buFont typeface="+mj-lt"/>
              <a:buAutoNum type="arabicPeriod" startAt="36"/>
            </a:pPr>
            <a:endParaRPr lang="en-US" sz="1600" b="0" i="0" u="none" strike="noStrike" cap="none" dirty="0">
              <a:solidFill>
                <a:srgbClr val="000000"/>
              </a:solidFill>
              <a:latin typeface="Arial"/>
              <a:ea typeface="Arial"/>
              <a:cs typeface="Arial"/>
              <a:sym typeface="Arial"/>
            </a:endParaRPr>
          </a:p>
        </p:txBody>
      </p:sp>
      <p:pic>
        <p:nvPicPr>
          <p:cNvPr id="1026" name="Picture 2">
            <a:extLst>
              <a:ext uri="{FF2B5EF4-FFF2-40B4-BE49-F238E27FC236}">
                <a16:creationId xmlns:a16="http://schemas.microsoft.com/office/drawing/2014/main" id="{E4E82556-78CB-479F-867C-67C11A3BF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8268" y="1704974"/>
            <a:ext cx="1795167" cy="2325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78464A8-389B-42C8-9DA2-B837FABF3F99}"/>
              </a:ext>
            </a:extLst>
          </p:cNvPr>
          <p:cNvPicPr>
            <a:picLocks noChangeAspect="1"/>
          </p:cNvPicPr>
          <p:nvPr/>
        </p:nvPicPr>
        <p:blipFill>
          <a:blip r:embed="rId4"/>
          <a:stretch>
            <a:fillRect/>
          </a:stretch>
        </p:blipFill>
        <p:spPr>
          <a:xfrm>
            <a:off x="1215958" y="4654714"/>
            <a:ext cx="6951789" cy="1561407"/>
          </a:xfrm>
          <a:prstGeom prst="rect">
            <a:avLst/>
          </a:prstGeom>
        </p:spPr>
      </p:pic>
      <p:sp>
        <p:nvSpPr>
          <p:cNvPr id="2" name="TextBox 1">
            <a:extLst>
              <a:ext uri="{FF2B5EF4-FFF2-40B4-BE49-F238E27FC236}">
                <a16:creationId xmlns:a16="http://schemas.microsoft.com/office/drawing/2014/main" id="{6AED1722-E058-7490-F9E4-823C2BED5DB4}"/>
              </a:ext>
            </a:extLst>
          </p:cNvPr>
          <p:cNvSpPr txBox="1"/>
          <p:nvPr/>
        </p:nvSpPr>
        <p:spPr>
          <a:xfrm>
            <a:off x="1117261" y="6192216"/>
            <a:ext cx="9983037" cy="523220"/>
          </a:xfrm>
          <a:prstGeom prst="rect">
            <a:avLst/>
          </a:prstGeom>
          <a:noFill/>
        </p:spPr>
        <p:txBody>
          <a:bodyPr wrap="square" rtlCol="0">
            <a:spAutoFit/>
          </a:bodyPr>
          <a:lstStyle/>
          <a:p>
            <a:r>
              <a:rPr lang="en-NZ" dirty="0"/>
              <a:t>Code of Conduct is available for download from: </a:t>
            </a:r>
            <a:r>
              <a:rPr lang="en-NZ" dirty="0">
                <a:hlinkClick r:id="rId5"/>
              </a:rPr>
              <a:t>https://www.ciudidasafeguards.com/portfolio-documents</a:t>
            </a:r>
            <a:endParaRPr lang="en-NZ" dirty="0"/>
          </a:p>
          <a:p>
            <a:endParaRPr lang="en-N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9" descr="A picture containing water, sky, outdoor, boat&#10;&#10;Description automatically generated"/>
          <p:cNvPicPr preferRelativeResize="0"/>
          <p:nvPr/>
        </p:nvPicPr>
        <p:blipFill rotWithShape="1">
          <a:blip r:embed="rId3">
            <a:alphaModFix/>
          </a:blip>
          <a:srcRect/>
          <a:stretch/>
        </p:blipFill>
        <p:spPr>
          <a:xfrm>
            <a:off x="0" y="0"/>
            <a:ext cx="12192644" cy="6858000"/>
          </a:xfrm>
          <a:prstGeom prst="rect">
            <a:avLst/>
          </a:prstGeom>
          <a:noFill/>
          <a:ln>
            <a:noFill/>
          </a:ln>
        </p:spPr>
      </p:pic>
      <p:sp>
        <p:nvSpPr>
          <p:cNvPr id="344" name="Google Shape;344;p29"/>
          <p:cNvSpPr txBox="1"/>
          <p:nvPr/>
        </p:nvSpPr>
        <p:spPr>
          <a:xfrm>
            <a:off x="2205872" y="352425"/>
            <a:ext cx="8880050" cy="20005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200" b="1" dirty="0">
                <a:solidFill>
                  <a:srgbClr val="FFFF00"/>
                </a:solidFill>
                <a:latin typeface="Twentieth Century"/>
                <a:ea typeface="Twentieth Century"/>
                <a:cs typeface="Twentieth Century"/>
                <a:sym typeface="Twentieth Century"/>
              </a:rPr>
              <a:t>Questions?   Concerns?   Ideas?</a:t>
            </a:r>
          </a:p>
          <a:p>
            <a:pPr marL="0" marR="0" lvl="0" indent="0" algn="l" rtl="0">
              <a:lnSpc>
                <a:spcPct val="100000"/>
              </a:lnSpc>
              <a:spcBef>
                <a:spcPts val="0"/>
              </a:spcBef>
              <a:spcAft>
                <a:spcPts val="0"/>
              </a:spcAft>
              <a:buClr>
                <a:srgbClr val="000000"/>
              </a:buClr>
              <a:buSzPts val="4000"/>
              <a:buFont typeface="Arial"/>
              <a:buNone/>
            </a:pPr>
            <a:endParaRPr lang="en-US" sz="4200" b="1" dirty="0">
              <a:solidFill>
                <a:srgbClr val="FFFF00"/>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FFFF00"/>
                </a:solidFill>
                <a:latin typeface="Twentieth Century"/>
                <a:ea typeface="Twentieth Century"/>
                <a:cs typeface="Twentieth Century"/>
                <a:sym typeface="Twentieth Century"/>
              </a:rPr>
              <a:t>              </a:t>
            </a:r>
            <a:r>
              <a:rPr lang="en-US" sz="4000" b="1" i="0" u="none" strike="noStrike" cap="none" dirty="0">
                <a:solidFill>
                  <a:schemeClr val="accent1">
                    <a:lumMod val="75000"/>
                  </a:schemeClr>
                </a:solidFill>
                <a:latin typeface="Twentieth Century"/>
                <a:ea typeface="Twentieth Century"/>
                <a:cs typeface="Twentieth Century"/>
                <a:sym typeface="Twentieth Century"/>
              </a:rPr>
              <a:t>KOMMOOL TATA</a:t>
            </a:r>
            <a:endParaRPr sz="4000" b="1" i="0" u="none" strike="noStrike" cap="none" dirty="0">
              <a:solidFill>
                <a:schemeClr val="accent1">
                  <a:lumMod val="75000"/>
                </a:schemeClr>
              </a:solidFill>
              <a:latin typeface="Twentieth Century"/>
              <a:ea typeface="Twentieth Century"/>
              <a:cs typeface="Twentieth Century"/>
              <a:sym typeface="Twentieth Century"/>
            </a:endParaRPr>
          </a:p>
        </p:txBody>
      </p:sp>
      <p:sp>
        <p:nvSpPr>
          <p:cNvPr id="2" name="TextBox 1">
            <a:extLst>
              <a:ext uri="{FF2B5EF4-FFF2-40B4-BE49-F238E27FC236}">
                <a16:creationId xmlns:a16="http://schemas.microsoft.com/office/drawing/2014/main" id="{E524705B-7B6D-48AC-BA7E-CD0240E71F8A}"/>
              </a:ext>
            </a:extLst>
          </p:cNvPr>
          <p:cNvSpPr txBox="1"/>
          <p:nvPr/>
        </p:nvSpPr>
        <p:spPr>
          <a:xfrm>
            <a:off x="55266" y="5982355"/>
            <a:ext cx="12192000" cy="523220"/>
          </a:xfrm>
          <a:prstGeom prst="rect">
            <a:avLst/>
          </a:prstGeom>
          <a:noFill/>
        </p:spPr>
        <p:txBody>
          <a:bodyPr wrap="square" rtlCol="0">
            <a:spAutoFit/>
          </a:bodyPr>
          <a:lstStyle/>
          <a:p>
            <a:pPr algn="ctr"/>
            <a:r>
              <a:rPr lang="en-NZ" dirty="0">
                <a:solidFill>
                  <a:srgbClr val="FFFF00"/>
                </a:solidFill>
              </a:rPr>
              <a:t>Link to training sign-off form:  </a:t>
            </a:r>
            <a:r>
              <a:rPr lang="en-US" sz="1400" u="sng" dirty="0">
                <a:solidFill>
                  <a:srgbClr val="FFFF00"/>
                </a:solidFill>
                <a:hlinkClick r:id="rId4">
                  <a:extLst>
                    <a:ext uri="{A12FA001-AC4F-418D-AE19-62706E023703}">
                      <ahyp:hlinkClr xmlns:ahyp="http://schemas.microsoft.com/office/drawing/2018/hyperlinkcolor" val="tx"/>
                    </a:ext>
                  </a:extLst>
                </a:hlinkClick>
              </a:rPr>
              <a:t>https://docs.google.com/forms/d/e/1FAIpQLSe2CcYjtQZ0eJAAhHL9wktlkvFE4StyZMbc1Z-jVMeip5MYsw/viewform?usp=sf_link</a:t>
            </a:r>
            <a:r>
              <a:rPr lang="en-US" sz="1400" dirty="0">
                <a:solidFill>
                  <a:srgbClr val="FFFF00"/>
                </a:solidFill>
              </a:rPr>
              <a:t> </a:t>
            </a:r>
            <a:endParaRPr lang="en-NZ"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3"/>
          <p:cNvSpPr/>
          <p:nvPr/>
        </p:nvSpPr>
        <p:spPr>
          <a:xfrm>
            <a:off x="5578813" y="218872"/>
            <a:ext cx="6459166" cy="6575898"/>
          </a:xfrm>
          <a:prstGeom prst="rect">
            <a:avLst/>
          </a:prstGeom>
          <a:solidFill>
            <a:srgbClr val="0070C0"/>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4" name="Google Shape;124;p3"/>
          <p:cNvSpPr txBox="1">
            <a:spLocks noGrp="1"/>
          </p:cNvSpPr>
          <p:nvPr>
            <p:ph type="body" idx="1"/>
          </p:nvPr>
        </p:nvSpPr>
        <p:spPr>
          <a:xfrm>
            <a:off x="6023694" y="947194"/>
            <a:ext cx="5583420" cy="5691934"/>
          </a:xfrm>
          <a:prstGeom prst="rect">
            <a:avLst/>
          </a:prstGeom>
          <a:noFill/>
          <a:ln>
            <a:noFill/>
          </a:ln>
        </p:spPr>
        <p:txBody>
          <a:bodyPr spcFirstLastPara="1" wrap="square" lIns="45700" tIns="45700" rIns="45700" bIns="45700" anchor="t" anchorCtr="0">
            <a:normAutofit/>
          </a:bodyPr>
          <a:lstStyle/>
          <a:p>
            <a:pPr marL="1524000" lvl="0" indent="-1344613" algn="l" rtl="0">
              <a:lnSpc>
                <a:spcPct val="100000"/>
              </a:lnSpc>
              <a:spcBef>
                <a:spcPts val="0"/>
              </a:spcBef>
              <a:spcAft>
                <a:spcPts val="0"/>
              </a:spcAft>
              <a:buSzPts val="1800"/>
              <a:buNone/>
            </a:pPr>
            <a:r>
              <a:rPr lang="en-US" sz="1800" b="1">
                <a:solidFill>
                  <a:schemeClr val="lt1"/>
                </a:solidFill>
                <a:latin typeface="Aharoni"/>
                <a:ea typeface="Aharoni"/>
                <a:cs typeface="Aharoni"/>
                <a:sym typeface="Aharoni"/>
              </a:rPr>
              <a:t>Majuro: 	</a:t>
            </a:r>
            <a:r>
              <a:rPr lang="en-US" sz="1800" b="1">
                <a:solidFill>
                  <a:schemeClr val="accent3"/>
                </a:solidFill>
                <a:latin typeface="Aharoni"/>
                <a:ea typeface="Aharoni"/>
                <a:cs typeface="Aharoni"/>
                <a:sym typeface="Aharoni"/>
              </a:rPr>
              <a:t>Kimber </a:t>
            </a:r>
            <a:r>
              <a:rPr lang="en-US" sz="1800">
                <a:solidFill>
                  <a:srgbClr val="76CEEF"/>
                </a:solidFill>
                <a:latin typeface="Aharoni"/>
                <a:ea typeface="Aharoni"/>
                <a:cs typeface="Aharoni"/>
                <a:sym typeface="Aharoni"/>
              </a:rPr>
              <a:t>Rilometo</a:t>
            </a:r>
            <a:endParaRPr sz="1800" b="1">
              <a:solidFill>
                <a:srgbClr val="76CEEF"/>
              </a:solidFill>
              <a:latin typeface="Aharoni"/>
              <a:ea typeface="Aharoni"/>
              <a:cs typeface="Aharoni"/>
              <a:sym typeface="Aharoni"/>
            </a:endParaRPr>
          </a:p>
          <a:p>
            <a:pPr marL="1524000" lvl="0" indent="-1524000" algn="l" rtl="0">
              <a:lnSpc>
                <a:spcPct val="100000"/>
              </a:lnSpc>
              <a:spcBef>
                <a:spcPts val="200"/>
              </a:spcBef>
              <a:spcAft>
                <a:spcPts val="0"/>
              </a:spcAft>
              <a:buSzPts val="1800"/>
              <a:buNone/>
            </a:pPr>
            <a:r>
              <a:rPr lang="en-US" sz="1800" b="1">
                <a:solidFill>
                  <a:schemeClr val="lt1"/>
                </a:solidFill>
                <a:latin typeface="Aharoni"/>
                <a:ea typeface="Aharoni"/>
                <a:cs typeface="Aharoni"/>
                <a:sym typeface="Aharoni"/>
              </a:rPr>
              <a:t>	</a:t>
            </a:r>
            <a:r>
              <a:rPr lang="en-US" sz="1800">
                <a:solidFill>
                  <a:schemeClr val="lt1"/>
                </a:solidFill>
                <a:latin typeface="Aharoni"/>
                <a:ea typeface="Aharoni"/>
                <a:cs typeface="Aharoni"/>
                <a:sym typeface="Aharoni"/>
              </a:rPr>
              <a:t>Safeguards Officer (DIDA) </a:t>
            </a:r>
            <a:endParaRPr/>
          </a:p>
          <a:p>
            <a:pPr marL="1524000" lvl="0" indent="-1524000" algn="l" rtl="0">
              <a:lnSpc>
                <a:spcPct val="100000"/>
              </a:lnSpc>
              <a:spcBef>
                <a:spcPts val="200"/>
              </a:spcBef>
              <a:spcAft>
                <a:spcPts val="0"/>
              </a:spcAft>
              <a:buSzPts val="1800"/>
              <a:buNone/>
            </a:pPr>
            <a:r>
              <a:rPr lang="en-US" sz="1800">
                <a:solidFill>
                  <a:schemeClr val="lt1"/>
                </a:solidFill>
                <a:latin typeface="Aharoni"/>
                <a:ea typeface="Aharoni"/>
                <a:cs typeface="Aharoni"/>
                <a:sym typeface="Aharoni"/>
              </a:rPr>
              <a:t>	Office Phone: </a:t>
            </a:r>
            <a:r>
              <a:rPr lang="en-US">
                <a:solidFill>
                  <a:schemeClr val="lt1"/>
                </a:solidFill>
                <a:latin typeface="Aharoni"/>
                <a:ea typeface="Aharoni"/>
                <a:cs typeface="Aharoni"/>
                <a:sym typeface="Aharoni"/>
              </a:rPr>
              <a:t>(692) 625 5968</a:t>
            </a:r>
            <a:endParaRPr>
              <a:solidFill>
                <a:schemeClr val="lt1"/>
              </a:solidFill>
              <a:latin typeface="Aharoni"/>
              <a:ea typeface="Aharoni"/>
              <a:cs typeface="Aharoni"/>
              <a:sym typeface="Aharoni"/>
            </a:endParaRPr>
          </a:p>
          <a:p>
            <a:pPr marL="1524000" lvl="0" indent="-1524000" algn="l" rtl="0">
              <a:lnSpc>
                <a:spcPct val="100000"/>
              </a:lnSpc>
              <a:spcBef>
                <a:spcPts val="200"/>
              </a:spcBef>
              <a:spcAft>
                <a:spcPts val="0"/>
              </a:spcAft>
              <a:buSzPts val="1800"/>
              <a:buNone/>
            </a:pPr>
            <a:r>
              <a:rPr lang="en-US" sz="1800">
                <a:solidFill>
                  <a:schemeClr val="lt1"/>
                </a:solidFill>
                <a:latin typeface="Aharoni"/>
                <a:ea typeface="Aharoni"/>
                <a:cs typeface="Aharoni"/>
                <a:sym typeface="Aharoni"/>
              </a:rPr>
              <a:t>	Email: </a:t>
            </a:r>
            <a:r>
              <a:rPr lang="en-US" sz="1800" b="1" u="sng">
                <a:solidFill>
                  <a:schemeClr val="lt1"/>
                </a:solidFill>
                <a:latin typeface="Aharoni"/>
                <a:ea typeface="Aharoni"/>
                <a:cs typeface="Aharoni"/>
                <a:sym typeface="Aharoni"/>
              </a:rPr>
              <a:t>ciu.safeguards1@gmail.com</a:t>
            </a:r>
            <a:endParaRPr sz="1800" b="1" u="sng">
              <a:solidFill>
                <a:schemeClr val="lt1"/>
              </a:solidFill>
              <a:latin typeface="Aharoni"/>
              <a:ea typeface="Aharoni"/>
              <a:cs typeface="Aharoni"/>
              <a:sym typeface="Aharoni"/>
            </a:endParaRPr>
          </a:p>
          <a:p>
            <a:pPr marL="1524000" lvl="0" indent="-1344613" algn="l" rtl="0">
              <a:lnSpc>
                <a:spcPct val="90000"/>
              </a:lnSpc>
              <a:spcBef>
                <a:spcPts val="2400"/>
              </a:spcBef>
              <a:spcAft>
                <a:spcPts val="0"/>
              </a:spcAft>
              <a:buSzPts val="1800"/>
              <a:buNone/>
            </a:pPr>
            <a:r>
              <a:rPr lang="en-US" sz="1800" b="1">
                <a:solidFill>
                  <a:schemeClr val="lt1"/>
                </a:solidFill>
                <a:latin typeface="Aharoni"/>
                <a:ea typeface="Aharoni"/>
                <a:cs typeface="Aharoni"/>
                <a:sym typeface="Aharoni"/>
              </a:rPr>
              <a:t>Ebeye:	</a:t>
            </a:r>
            <a:r>
              <a:rPr lang="en-US" sz="1800" b="1">
                <a:solidFill>
                  <a:srgbClr val="7CE1E7"/>
                </a:solidFill>
                <a:latin typeface="Aharoni"/>
                <a:ea typeface="Aharoni"/>
                <a:cs typeface="Aharoni"/>
                <a:sym typeface="Aharoni"/>
              </a:rPr>
              <a:t>Yumi Crisostomo</a:t>
            </a:r>
            <a:endParaRPr sz="1800" b="1">
              <a:solidFill>
                <a:srgbClr val="7CE1E7"/>
              </a:solidFill>
              <a:latin typeface="Aharoni"/>
              <a:ea typeface="Aharoni"/>
              <a:cs typeface="Aharoni"/>
              <a:sym typeface="Aharoni"/>
            </a:endParaRPr>
          </a:p>
          <a:p>
            <a:pPr marL="1524000" lvl="0" indent="-1524000" algn="l" rtl="0">
              <a:lnSpc>
                <a:spcPct val="100000"/>
              </a:lnSpc>
              <a:spcBef>
                <a:spcPts val="200"/>
              </a:spcBef>
              <a:spcAft>
                <a:spcPts val="0"/>
              </a:spcAft>
              <a:buSzPts val="1800"/>
              <a:buNone/>
            </a:pPr>
            <a:r>
              <a:rPr lang="en-US" sz="1800" b="1">
                <a:solidFill>
                  <a:schemeClr val="lt1"/>
                </a:solidFill>
                <a:latin typeface="Aharoni"/>
                <a:ea typeface="Aharoni"/>
                <a:cs typeface="Aharoni"/>
                <a:sym typeface="Aharoni"/>
              </a:rPr>
              <a:t>	</a:t>
            </a:r>
            <a:r>
              <a:rPr lang="en-US" sz="1800">
                <a:solidFill>
                  <a:schemeClr val="lt1"/>
                </a:solidFill>
                <a:latin typeface="Aharoni"/>
                <a:ea typeface="Aharoni"/>
                <a:cs typeface="Aharoni"/>
                <a:sym typeface="Aharoni"/>
              </a:rPr>
              <a:t>CIU</a:t>
            </a:r>
            <a:r>
              <a:rPr lang="en-US" sz="1800" b="1">
                <a:solidFill>
                  <a:schemeClr val="lt1"/>
                </a:solidFill>
                <a:latin typeface="Aharoni"/>
                <a:ea typeface="Aharoni"/>
                <a:cs typeface="Aharoni"/>
                <a:sym typeface="Aharoni"/>
              </a:rPr>
              <a:t> </a:t>
            </a:r>
            <a:r>
              <a:rPr lang="en-US" sz="1800">
                <a:solidFill>
                  <a:schemeClr val="lt1"/>
                </a:solidFill>
                <a:latin typeface="Aharoni"/>
                <a:ea typeface="Aharoni"/>
                <a:cs typeface="Aharoni"/>
                <a:sym typeface="Aharoni"/>
              </a:rPr>
              <a:t>Ebeye Program Officer</a:t>
            </a:r>
            <a:endParaRPr/>
          </a:p>
          <a:p>
            <a:pPr marL="1524000" lvl="0" indent="-1524000" algn="l" rtl="0">
              <a:lnSpc>
                <a:spcPct val="100000"/>
              </a:lnSpc>
              <a:spcBef>
                <a:spcPts val="200"/>
              </a:spcBef>
              <a:spcAft>
                <a:spcPts val="0"/>
              </a:spcAft>
              <a:buSzPts val="1800"/>
              <a:buNone/>
            </a:pPr>
            <a:r>
              <a:rPr lang="en-US" sz="1800">
                <a:solidFill>
                  <a:schemeClr val="lt1"/>
                </a:solidFill>
                <a:latin typeface="Aharoni"/>
                <a:ea typeface="Aharoni"/>
                <a:cs typeface="Aharoni"/>
                <a:sym typeface="Aharoni"/>
              </a:rPr>
              <a:t>	Email: </a:t>
            </a:r>
            <a:r>
              <a:rPr lang="en-US" sz="1800" b="0" i="0">
                <a:solidFill>
                  <a:schemeClr val="lt1"/>
                </a:solidFill>
                <a:latin typeface="Aharoni"/>
                <a:ea typeface="Aharoni"/>
                <a:cs typeface="Aharoni"/>
                <a:sym typeface="Aharoni"/>
              </a:rPr>
              <a:t>mikefamilystore@gmail.com</a:t>
            </a:r>
            <a:endParaRPr sz="1800">
              <a:solidFill>
                <a:schemeClr val="lt1"/>
              </a:solidFill>
              <a:latin typeface="Aharoni"/>
              <a:ea typeface="Aharoni"/>
              <a:cs typeface="Aharoni"/>
              <a:sym typeface="Aharoni"/>
            </a:endParaRPr>
          </a:p>
          <a:p>
            <a:pPr marL="1524000" lvl="0" indent="-1344613" algn="l" rtl="0">
              <a:lnSpc>
                <a:spcPct val="100000"/>
              </a:lnSpc>
              <a:spcBef>
                <a:spcPts val="1800"/>
              </a:spcBef>
              <a:spcAft>
                <a:spcPts val="0"/>
              </a:spcAft>
              <a:buSzPts val="1800"/>
              <a:buNone/>
            </a:pPr>
            <a:r>
              <a:rPr lang="en-US" sz="1800" b="1">
                <a:solidFill>
                  <a:schemeClr val="lt1"/>
                </a:solidFill>
                <a:latin typeface="Aharoni"/>
                <a:ea typeface="Aharoni"/>
                <a:cs typeface="Aharoni"/>
                <a:sym typeface="Aharoni"/>
              </a:rPr>
              <a:t>Remote:	</a:t>
            </a:r>
            <a:r>
              <a:rPr lang="en-US" sz="1800" b="1">
                <a:solidFill>
                  <a:srgbClr val="7CE1E7"/>
                </a:solidFill>
                <a:latin typeface="Aharoni"/>
                <a:ea typeface="Aharoni"/>
                <a:cs typeface="Aharoni"/>
                <a:sym typeface="Aharoni"/>
              </a:rPr>
              <a:t>Colleen Peacock</a:t>
            </a:r>
            <a:endParaRPr/>
          </a:p>
          <a:p>
            <a:pPr marL="1524000" lvl="0" indent="-1344613" algn="l" rtl="0">
              <a:lnSpc>
                <a:spcPct val="100000"/>
              </a:lnSpc>
              <a:spcBef>
                <a:spcPts val="200"/>
              </a:spcBef>
              <a:spcAft>
                <a:spcPts val="0"/>
              </a:spcAft>
              <a:buSzPts val="1800"/>
              <a:buNone/>
            </a:pPr>
            <a:r>
              <a:rPr lang="en-US" sz="1800">
                <a:solidFill>
                  <a:schemeClr val="lt1"/>
                </a:solidFill>
                <a:latin typeface="Aharoni"/>
                <a:ea typeface="Aharoni"/>
                <a:cs typeface="Aharoni"/>
                <a:sym typeface="Aharoni"/>
              </a:rPr>
              <a:t>(Fiji)</a:t>
            </a:r>
            <a:r>
              <a:rPr lang="en-US" sz="1800" b="1">
                <a:solidFill>
                  <a:schemeClr val="lt1"/>
                </a:solidFill>
                <a:latin typeface="Aharoni"/>
                <a:ea typeface="Aharoni"/>
                <a:cs typeface="Aharoni"/>
                <a:sym typeface="Aharoni"/>
              </a:rPr>
              <a:t>	</a:t>
            </a:r>
            <a:r>
              <a:rPr lang="en-US" sz="1800">
                <a:solidFill>
                  <a:schemeClr val="lt1"/>
                </a:solidFill>
                <a:latin typeface="Aharoni"/>
                <a:ea typeface="Aharoni"/>
                <a:cs typeface="Aharoni"/>
                <a:sym typeface="Aharoni"/>
              </a:rPr>
              <a:t>Social Safeguards Specialist</a:t>
            </a:r>
            <a:endParaRPr/>
          </a:p>
          <a:p>
            <a:pPr marL="1524000" lvl="0" indent="-1524000" algn="l" rtl="0">
              <a:lnSpc>
                <a:spcPct val="100000"/>
              </a:lnSpc>
              <a:spcBef>
                <a:spcPts val="200"/>
              </a:spcBef>
              <a:spcAft>
                <a:spcPts val="0"/>
              </a:spcAft>
              <a:buSzPts val="1800"/>
              <a:buNone/>
            </a:pPr>
            <a:r>
              <a:rPr lang="en-US" sz="1800">
                <a:solidFill>
                  <a:schemeClr val="lt1"/>
                </a:solidFill>
                <a:latin typeface="Aharoni"/>
                <a:ea typeface="Aharoni"/>
                <a:cs typeface="Aharoni"/>
                <a:sym typeface="Aharoni"/>
              </a:rPr>
              <a:t>	Email: </a:t>
            </a:r>
            <a:r>
              <a:rPr lang="en-US" sz="1800" u="sng">
                <a:solidFill>
                  <a:schemeClr val="lt1"/>
                </a:solidFill>
                <a:latin typeface="Aharoni"/>
                <a:ea typeface="Aharoni"/>
                <a:cs typeface="Aharoni"/>
                <a:sym typeface="Aharoni"/>
                <a:hlinkClick r:id="rId3">
                  <a:extLst>
                    <a:ext uri="{A12FA001-AC4F-418D-AE19-62706E023703}">
                      <ahyp:hlinkClr xmlns:ahyp="http://schemas.microsoft.com/office/drawing/2018/hyperlinkcolor" val="tx"/>
                    </a:ext>
                  </a:extLst>
                </a:hlinkClick>
              </a:rPr>
              <a:t>colleen@tautai.com</a:t>
            </a:r>
            <a:endParaRPr sz="1800">
              <a:solidFill>
                <a:schemeClr val="lt1"/>
              </a:solidFill>
              <a:latin typeface="Aharoni"/>
              <a:ea typeface="Aharoni"/>
              <a:cs typeface="Aharoni"/>
              <a:sym typeface="Aharoni"/>
            </a:endParaRPr>
          </a:p>
          <a:p>
            <a:pPr marL="1524000" lvl="0" indent="-1344613" algn="l" rtl="0">
              <a:lnSpc>
                <a:spcPct val="100000"/>
              </a:lnSpc>
              <a:spcBef>
                <a:spcPts val="1800"/>
              </a:spcBef>
              <a:spcAft>
                <a:spcPts val="0"/>
              </a:spcAft>
              <a:buSzPts val="1800"/>
              <a:buNone/>
            </a:pPr>
            <a:r>
              <a:rPr lang="en-US" sz="1800" b="1">
                <a:solidFill>
                  <a:schemeClr val="lt1"/>
                </a:solidFill>
                <a:latin typeface="Aharoni"/>
                <a:ea typeface="Aharoni"/>
                <a:cs typeface="Aharoni"/>
                <a:sym typeface="Aharoni"/>
              </a:rPr>
              <a:t>Remote:	</a:t>
            </a:r>
            <a:r>
              <a:rPr lang="en-US" sz="1800" b="1">
                <a:solidFill>
                  <a:srgbClr val="7CE1E7"/>
                </a:solidFill>
                <a:latin typeface="Aharoni"/>
                <a:ea typeface="Aharoni"/>
                <a:cs typeface="Aharoni"/>
                <a:sym typeface="Aharoni"/>
              </a:rPr>
              <a:t>Garry Venus</a:t>
            </a:r>
            <a:endParaRPr/>
          </a:p>
          <a:p>
            <a:pPr marL="1524000" lvl="0" indent="-1344613" algn="l" rtl="0">
              <a:lnSpc>
                <a:spcPct val="100000"/>
              </a:lnSpc>
              <a:spcBef>
                <a:spcPts val="200"/>
              </a:spcBef>
              <a:spcAft>
                <a:spcPts val="0"/>
              </a:spcAft>
              <a:buSzPts val="1800"/>
              <a:buNone/>
            </a:pPr>
            <a:r>
              <a:rPr lang="en-US" sz="1800">
                <a:solidFill>
                  <a:schemeClr val="lt1"/>
                </a:solidFill>
                <a:latin typeface="Aharoni"/>
                <a:ea typeface="Aharoni"/>
                <a:cs typeface="Aharoni"/>
                <a:sym typeface="Aharoni"/>
              </a:rPr>
              <a:t>(NZ)	Environmental Safeguards Specialist</a:t>
            </a:r>
            <a:endParaRPr/>
          </a:p>
          <a:p>
            <a:pPr marL="1524000" lvl="0" indent="-1524000" algn="l" rtl="0">
              <a:lnSpc>
                <a:spcPct val="100000"/>
              </a:lnSpc>
              <a:spcBef>
                <a:spcPts val="0"/>
              </a:spcBef>
              <a:spcAft>
                <a:spcPts val="0"/>
              </a:spcAft>
              <a:buSzPts val="1800"/>
              <a:buNone/>
            </a:pPr>
            <a:r>
              <a:rPr lang="en-US" sz="1800">
                <a:solidFill>
                  <a:schemeClr val="lt1"/>
                </a:solidFill>
                <a:latin typeface="Aharoni"/>
                <a:ea typeface="Aharoni"/>
                <a:cs typeface="Aharoni"/>
                <a:sym typeface="Aharoni"/>
              </a:rPr>
              <a:t>	Email: </a:t>
            </a:r>
            <a:r>
              <a:rPr lang="en-US" sz="1800" u="sng">
                <a:solidFill>
                  <a:schemeClr val="lt1"/>
                </a:solidFill>
                <a:latin typeface="Aharoni"/>
                <a:ea typeface="Aharoni"/>
                <a:cs typeface="Aharoni"/>
                <a:sym typeface="Aharoni"/>
                <a:hlinkClick r:id="rId4">
                  <a:extLst>
                    <a:ext uri="{A12FA001-AC4F-418D-AE19-62706E023703}">
                      <ahyp:hlinkClr xmlns:ahyp="http://schemas.microsoft.com/office/drawing/2018/hyperlinkcolor" val="tx"/>
                    </a:ext>
                  </a:extLst>
                </a:hlinkClick>
              </a:rPr>
              <a:t>gazza</a:t>
            </a:r>
            <a:r>
              <a:rPr lang="en-US" sz="2400" u="sng">
                <a:solidFill>
                  <a:schemeClr val="lt1"/>
                </a:solidFill>
                <a:latin typeface="Aharoni"/>
                <a:ea typeface="Aharoni"/>
                <a:cs typeface="Aharoni"/>
                <a:sym typeface="Aharoni"/>
                <a:hlinkClick r:id="rId4">
                  <a:extLst>
                    <a:ext uri="{A12FA001-AC4F-418D-AE19-62706E023703}">
                      <ahyp:hlinkClr xmlns:ahyp="http://schemas.microsoft.com/office/drawing/2018/hyperlinkcolor" val="tx"/>
                    </a:ext>
                  </a:extLst>
                </a:hlinkClick>
              </a:rPr>
              <a:t>700</a:t>
            </a:r>
            <a:r>
              <a:rPr lang="en-US" sz="1800" u="sng">
                <a:solidFill>
                  <a:schemeClr val="lt1"/>
                </a:solidFill>
                <a:latin typeface="Aharoni"/>
                <a:ea typeface="Aharoni"/>
                <a:cs typeface="Aharoni"/>
                <a:sym typeface="Aharoni"/>
                <a:hlinkClick r:id="rId4">
                  <a:extLst>
                    <a:ext uri="{A12FA001-AC4F-418D-AE19-62706E023703}">
                      <ahyp:hlinkClr xmlns:ahyp="http://schemas.microsoft.com/office/drawing/2018/hyperlinkcolor" val="tx"/>
                    </a:ext>
                  </a:extLst>
                </a:hlinkClick>
              </a:rPr>
              <a:t>@gmail.com</a:t>
            </a:r>
            <a:br>
              <a:rPr lang="en-US" sz="1800">
                <a:solidFill>
                  <a:schemeClr val="lt1"/>
                </a:solidFill>
                <a:latin typeface="Aharoni"/>
                <a:ea typeface="Aharoni"/>
                <a:cs typeface="Aharoni"/>
                <a:sym typeface="Aharoni"/>
              </a:rPr>
            </a:br>
            <a:endParaRPr sz="1800">
              <a:solidFill>
                <a:schemeClr val="lt1"/>
              </a:solidFill>
              <a:latin typeface="Aharoni"/>
              <a:ea typeface="Aharoni"/>
              <a:cs typeface="Aharoni"/>
              <a:sym typeface="Aharoni"/>
            </a:endParaRPr>
          </a:p>
          <a:p>
            <a:pPr marL="266700" lvl="0" indent="-137477" algn="l" rtl="0">
              <a:lnSpc>
                <a:spcPct val="90000"/>
              </a:lnSpc>
              <a:spcBef>
                <a:spcPts val="1400"/>
              </a:spcBef>
              <a:spcAft>
                <a:spcPts val="0"/>
              </a:spcAft>
              <a:buSzPts val="2200"/>
              <a:buFont typeface="Arial"/>
              <a:buNone/>
            </a:pPr>
            <a:endParaRPr>
              <a:solidFill>
                <a:schemeClr val="lt1"/>
              </a:solidFill>
            </a:endParaRPr>
          </a:p>
        </p:txBody>
      </p:sp>
      <p:sp>
        <p:nvSpPr>
          <p:cNvPr id="125" name="Google Shape;125;p3"/>
          <p:cNvSpPr txBox="1"/>
          <p:nvPr/>
        </p:nvSpPr>
        <p:spPr>
          <a:xfrm>
            <a:off x="468645" y="1140321"/>
            <a:ext cx="4720292"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1482AB"/>
                </a:solidFill>
                <a:latin typeface="Aharoni"/>
                <a:ea typeface="Aharoni"/>
                <a:cs typeface="Aharoni"/>
                <a:sym typeface="Aharoni"/>
              </a:rPr>
              <a:t>CIU SAFEGUARDS TEAM</a:t>
            </a:r>
            <a:endParaRPr sz="3000" b="0" i="0" u="none" strike="noStrike" cap="none">
              <a:solidFill>
                <a:srgbClr val="1482AB"/>
              </a:solidFill>
              <a:latin typeface="Aharoni"/>
              <a:ea typeface="Aharoni"/>
              <a:cs typeface="Aharoni"/>
              <a:sym typeface="Aharoni"/>
            </a:endParaRPr>
          </a:p>
        </p:txBody>
      </p:sp>
      <p:pic>
        <p:nvPicPr>
          <p:cNvPr id="126" name="Google Shape;126;p3"/>
          <p:cNvPicPr preferRelativeResize="0"/>
          <p:nvPr/>
        </p:nvPicPr>
        <p:blipFill rotWithShape="1">
          <a:blip r:embed="rId5">
            <a:alphaModFix/>
          </a:blip>
          <a:srcRect/>
          <a:stretch/>
        </p:blipFill>
        <p:spPr>
          <a:xfrm>
            <a:off x="1153297" y="1796164"/>
            <a:ext cx="2710249" cy="3146539"/>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2"/>
          <p:cNvPicPr preferRelativeResize="0"/>
          <p:nvPr/>
        </p:nvPicPr>
        <p:blipFill rotWithShape="1">
          <a:blip r:embed="rId3">
            <a:alphaModFix/>
          </a:blip>
          <a:srcRect/>
          <a:stretch/>
        </p:blipFill>
        <p:spPr>
          <a:xfrm>
            <a:off x="809873" y="182192"/>
            <a:ext cx="5935984" cy="6546412"/>
          </a:xfrm>
          <a:prstGeom prst="rect">
            <a:avLst/>
          </a:prstGeom>
          <a:noFill/>
          <a:ln w="57150" cap="flat" cmpd="sng">
            <a:solidFill>
              <a:srgbClr val="FF0000"/>
            </a:solidFill>
            <a:prstDash val="solid"/>
            <a:round/>
            <a:headEnd type="none" w="sm" len="sm"/>
            <a:tailEnd type="none" w="sm" len="sm"/>
          </a:ln>
        </p:spPr>
      </p:pic>
      <p:sp>
        <p:nvSpPr>
          <p:cNvPr id="132" name="Google Shape;132;p42"/>
          <p:cNvSpPr txBox="1"/>
          <p:nvPr/>
        </p:nvSpPr>
        <p:spPr>
          <a:xfrm>
            <a:off x="7119472" y="2882241"/>
            <a:ext cx="493914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https://www.ciudidasafeguards.com</a:t>
            </a:r>
            <a:endParaRPr sz="2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6"/>
          <p:cNvSpPr txBox="1">
            <a:spLocks noGrp="1"/>
          </p:cNvSpPr>
          <p:nvPr>
            <p:ph type="title"/>
          </p:nvPr>
        </p:nvSpPr>
        <p:spPr>
          <a:xfrm>
            <a:off x="3611725" y="213200"/>
            <a:ext cx="8433300" cy="932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1D9AA1"/>
              </a:buClr>
              <a:buSzPct val="100000"/>
              <a:buFont typeface="Twentieth Century"/>
              <a:buNone/>
            </a:pPr>
            <a:r>
              <a:rPr lang="en-US" sz="3800" b="1">
                <a:solidFill>
                  <a:srgbClr val="1D9AA1"/>
                </a:solidFill>
              </a:rPr>
              <a:t>ENVIRONMENT &amp; SOCIAL STANDARDS (ESS)</a:t>
            </a:r>
            <a:endParaRPr sz="3800" b="1">
              <a:solidFill>
                <a:srgbClr val="1D9AA1"/>
              </a:solidFill>
            </a:endParaRPr>
          </a:p>
        </p:txBody>
      </p:sp>
      <p:sp>
        <p:nvSpPr>
          <p:cNvPr id="145" name="Google Shape;145;p6"/>
          <p:cNvSpPr txBox="1">
            <a:spLocks noGrp="1"/>
          </p:cNvSpPr>
          <p:nvPr>
            <p:ph type="body" idx="1"/>
          </p:nvPr>
        </p:nvSpPr>
        <p:spPr>
          <a:xfrm>
            <a:off x="1024127" y="1805233"/>
            <a:ext cx="9720073" cy="4023360"/>
          </a:xfrm>
          <a:prstGeom prst="rect">
            <a:avLst/>
          </a:prstGeom>
          <a:noFill/>
          <a:ln>
            <a:noFill/>
          </a:ln>
        </p:spPr>
        <p:txBody>
          <a:bodyPr spcFirstLastPara="1" wrap="square" lIns="45700" tIns="45700" rIns="45700" bIns="45700" anchor="t" anchorCtr="0">
            <a:normAutofit/>
          </a:bodyPr>
          <a:lstStyle/>
          <a:p>
            <a:pPr marL="91440" lvl="0" indent="-91440" algn="l" rtl="0">
              <a:lnSpc>
                <a:spcPct val="90000"/>
              </a:lnSpc>
              <a:spcBef>
                <a:spcPts val="0"/>
              </a:spcBef>
              <a:spcAft>
                <a:spcPts val="0"/>
              </a:spcAft>
              <a:buSzPts val="2200"/>
              <a:buAutoNum type="arabicPeriod"/>
            </a:pPr>
            <a:r>
              <a:rPr lang="en-US"/>
              <a:t>COUPLE KEY</a:t>
            </a:r>
            <a:endParaRPr/>
          </a:p>
        </p:txBody>
      </p:sp>
      <p:pic>
        <p:nvPicPr>
          <p:cNvPr id="146" name="Google Shape;146;p6"/>
          <p:cNvPicPr preferRelativeResize="0"/>
          <p:nvPr/>
        </p:nvPicPr>
        <p:blipFill rotWithShape="1">
          <a:blip r:embed="rId3">
            <a:alphaModFix/>
          </a:blip>
          <a:srcRect/>
          <a:stretch/>
        </p:blipFill>
        <p:spPr>
          <a:xfrm>
            <a:off x="617925" y="1426025"/>
            <a:ext cx="2347175" cy="2415750"/>
          </a:xfrm>
          <a:prstGeom prst="rect">
            <a:avLst/>
          </a:prstGeom>
          <a:noFill/>
          <a:ln>
            <a:noFill/>
          </a:ln>
        </p:spPr>
      </p:pic>
      <p:pic>
        <p:nvPicPr>
          <p:cNvPr id="147" name="Google Shape;147;p6"/>
          <p:cNvPicPr preferRelativeResize="0"/>
          <p:nvPr/>
        </p:nvPicPr>
        <p:blipFill rotWithShape="1">
          <a:blip r:embed="rId4">
            <a:alphaModFix/>
          </a:blip>
          <a:srcRect/>
          <a:stretch/>
        </p:blipFill>
        <p:spPr>
          <a:xfrm>
            <a:off x="5661471" y="1393640"/>
            <a:ext cx="2006971" cy="2319626"/>
          </a:xfrm>
          <a:prstGeom prst="rect">
            <a:avLst/>
          </a:prstGeom>
          <a:noFill/>
          <a:ln>
            <a:noFill/>
          </a:ln>
        </p:spPr>
      </p:pic>
      <p:pic>
        <p:nvPicPr>
          <p:cNvPr id="148" name="Google Shape;148;p6"/>
          <p:cNvPicPr preferRelativeResize="0"/>
          <p:nvPr/>
        </p:nvPicPr>
        <p:blipFill rotWithShape="1">
          <a:blip r:embed="rId5">
            <a:alphaModFix/>
          </a:blip>
          <a:srcRect/>
          <a:stretch/>
        </p:blipFill>
        <p:spPr>
          <a:xfrm>
            <a:off x="7875362" y="1253162"/>
            <a:ext cx="2209993" cy="2415750"/>
          </a:xfrm>
          <a:prstGeom prst="rect">
            <a:avLst/>
          </a:prstGeom>
          <a:noFill/>
          <a:ln>
            <a:noFill/>
          </a:ln>
        </p:spPr>
      </p:pic>
      <p:pic>
        <p:nvPicPr>
          <p:cNvPr id="149" name="Google Shape;149;p6"/>
          <p:cNvPicPr preferRelativeResize="0"/>
          <p:nvPr/>
        </p:nvPicPr>
        <p:blipFill rotWithShape="1">
          <a:blip r:embed="rId6">
            <a:alphaModFix/>
          </a:blip>
          <a:srcRect/>
          <a:stretch/>
        </p:blipFill>
        <p:spPr>
          <a:xfrm>
            <a:off x="10235144" y="1245953"/>
            <a:ext cx="2006971" cy="2631922"/>
          </a:xfrm>
          <a:prstGeom prst="rect">
            <a:avLst/>
          </a:prstGeom>
          <a:noFill/>
          <a:ln>
            <a:noFill/>
          </a:ln>
        </p:spPr>
      </p:pic>
      <p:pic>
        <p:nvPicPr>
          <p:cNvPr id="150" name="Google Shape;150;p6"/>
          <p:cNvPicPr preferRelativeResize="0"/>
          <p:nvPr/>
        </p:nvPicPr>
        <p:blipFill rotWithShape="1">
          <a:blip r:embed="rId7">
            <a:alphaModFix/>
          </a:blip>
          <a:srcRect/>
          <a:stretch/>
        </p:blipFill>
        <p:spPr>
          <a:xfrm>
            <a:off x="674648" y="4089528"/>
            <a:ext cx="2225233" cy="2566040"/>
          </a:xfrm>
          <a:prstGeom prst="rect">
            <a:avLst/>
          </a:prstGeom>
          <a:noFill/>
          <a:ln>
            <a:noFill/>
          </a:ln>
        </p:spPr>
      </p:pic>
      <p:pic>
        <p:nvPicPr>
          <p:cNvPr id="151" name="Google Shape;151;p6"/>
          <p:cNvPicPr preferRelativeResize="0"/>
          <p:nvPr/>
        </p:nvPicPr>
        <p:blipFill rotWithShape="1">
          <a:blip r:embed="rId8">
            <a:alphaModFix/>
          </a:blip>
          <a:srcRect/>
          <a:stretch/>
        </p:blipFill>
        <p:spPr>
          <a:xfrm>
            <a:off x="3236557" y="3993331"/>
            <a:ext cx="2187130" cy="2638661"/>
          </a:xfrm>
          <a:prstGeom prst="rect">
            <a:avLst/>
          </a:prstGeom>
          <a:noFill/>
          <a:ln>
            <a:noFill/>
          </a:ln>
        </p:spPr>
      </p:pic>
      <p:pic>
        <p:nvPicPr>
          <p:cNvPr id="152" name="Google Shape;152;p6"/>
          <p:cNvPicPr preferRelativeResize="0"/>
          <p:nvPr/>
        </p:nvPicPr>
        <p:blipFill rotWithShape="1">
          <a:blip r:embed="rId9">
            <a:alphaModFix/>
          </a:blip>
          <a:srcRect/>
          <a:stretch/>
        </p:blipFill>
        <p:spPr>
          <a:xfrm>
            <a:off x="5598426" y="4371222"/>
            <a:ext cx="2149026" cy="1836579"/>
          </a:xfrm>
          <a:prstGeom prst="rect">
            <a:avLst/>
          </a:prstGeom>
          <a:noFill/>
          <a:ln>
            <a:noFill/>
          </a:ln>
        </p:spPr>
      </p:pic>
      <p:pic>
        <p:nvPicPr>
          <p:cNvPr id="153" name="Google Shape;153;p6"/>
          <p:cNvPicPr preferRelativeResize="0"/>
          <p:nvPr/>
        </p:nvPicPr>
        <p:blipFill rotWithShape="1">
          <a:blip r:embed="rId10">
            <a:alphaModFix/>
          </a:blip>
          <a:srcRect/>
          <a:stretch/>
        </p:blipFill>
        <p:spPr>
          <a:xfrm>
            <a:off x="7912177" y="4310256"/>
            <a:ext cx="2034716" cy="1958510"/>
          </a:xfrm>
          <a:prstGeom prst="rect">
            <a:avLst/>
          </a:prstGeom>
          <a:noFill/>
          <a:ln>
            <a:noFill/>
          </a:ln>
        </p:spPr>
      </p:pic>
      <p:pic>
        <p:nvPicPr>
          <p:cNvPr id="154" name="Google Shape;154;p6"/>
          <p:cNvPicPr preferRelativeResize="0"/>
          <p:nvPr/>
        </p:nvPicPr>
        <p:blipFill rotWithShape="1">
          <a:blip r:embed="rId11">
            <a:alphaModFix/>
          </a:blip>
          <a:srcRect/>
          <a:stretch/>
        </p:blipFill>
        <p:spPr>
          <a:xfrm>
            <a:off x="10066622" y="4187536"/>
            <a:ext cx="2149026" cy="2248095"/>
          </a:xfrm>
          <a:prstGeom prst="rect">
            <a:avLst/>
          </a:prstGeom>
          <a:noFill/>
          <a:ln>
            <a:noFill/>
          </a:ln>
        </p:spPr>
      </p:pic>
      <p:pic>
        <p:nvPicPr>
          <p:cNvPr id="155" name="Google Shape;155;p6"/>
          <p:cNvPicPr preferRelativeResize="0"/>
          <p:nvPr/>
        </p:nvPicPr>
        <p:blipFill rotWithShape="1">
          <a:blip r:embed="rId12">
            <a:alphaModFix/>
          </a:blip>
          <a:srcRect/>
          <a:stretch/>
        </p:blipFill>
        <p:spPr>
          <a:xfrm>
            <a:off x="651002" y="202432"/>
            <a:ext cx="2454508" cy="1123351"/>
          </a:xfrm>
          <a:prstGeom prst="rect">
            <a:avLst/>
          </a:prstGeom>
          <a:noFill/>
          <a:ln>
            <a:noFill/>
          </a:ln>
        </p:spPr>
      </p:pic>
      <p:pic>
        <p:nvPicPr>
          <p:cNvPr id="156" name="Google Shape;156;p6"/>
          <p:cNvPicPr preferRelativeResize="0"/>
          <p:nvPr/>
        </p:nvPicPr>
        <p:blipFill rotWithShape="1">
          <a:blip r:embed="rId13">
            <a:alphaModFix/>
          </a:blip>
          <a:srcRect/>
          <a:stretch/>
        </p:blipFill>
        <p:spPr>
          <a:xfrm>
            <a:off x="3358488" y="1525108"/>
            <a:ext cx="1943268" cy="2188158"/>
          </a:xfrm>
          <a:prstGeom prst="rect">
            <a:avLst/>
          </a:prstGeom>
          <a:noFill/>
          <a:ln>
            <a:noFill/>
          </a:ln>
        </p:spPr>
      </p:pic>
      <p:pic>
        <p:nvPicPr>
          <p:cNvPr id="157" name="Google Shape;157;p6" descr="Close with solid fill"/>
          <p:cNvPicPr preferRelativeResize="0"/>
          <p:nvPr/>
        </p:nvPicPr>
        <p:blipFill rotWithShape="1">
          <a:blip r:embed="rId14">
            <a:alphaModFix/>
          </a:blip>
          <a:srcRect/>
          <a:stretch/>
        </p:blipFill>
        <p:spPr>
          <a:xfrm>
            <a:off x="6952891" y="1285487"/>
            <a:ext cx="534837" cy="534837"/>
          </a:xfrm>
          <a:prstGeom prst="rect">
            <a:avLst/>
          </a:prstGeom>
          <a:noFill/>
          <a:ln>
            <a:noFill/>
          </a:ln>
        </p:spPr>
      </p:pic>
      <p:pic>
        <p:nvPicPr>
          <p:cNvPr id="158" name="Google Shape;158;p6" descr="Close with solid fill"/>
          <p:cNvPicPr preferRelativeResize="0"/>
          <p:nvPr/>
        </p:nvPicPr>
        <p:blipFill rotWithShape="1">
          <a:blip r:embed="rId14">
            <a:alphaModFix/>
          </a:blip>
          <a:srcRect/>
          <a:stretch/>
        </p:blipFill>
        <p:spPr>
          <a:xfrm>
            <a:off x="9295438" y="1393640"/>
            <a:ext cx="547303" cy="547303"/>
          </a:xfrm>
          <a:prstGeom prst="rect">
            <a:avLst/>
          </a:prstGeom>
          <a:noFill/>
          <a:ln>
            <a:noFill/>
          </a:ln>
        </p:spPr>
      </p:pic>
      <p:pic>
        <p:nvPicPr>
          <p:cNvPr id="159" name="Google Shape;159;p6" descr="Close with solid fill"/>
          <p:cNvPicPr preferRelativeResize="0"/>
          <p:nvPr/>
        </p:nvPicPr>
        <p:blipFill rotWithShape="1">
          <a:blip r:embed="rId14">
            <a:alphaModFix/>
          </a:blip>
          <a:srcRect/>
          <a:stretch/>
        </p:blipFill>
        <p:spPr>
          <a:xfrm>
            <a:off x="7027861" y="4187536"/>
            <a:ext cx="534837" cy="534837"/>
          </a:xfrm>
          <a:prstGeom prst="rect">
            <a:avLst/>
          </a:prstGeom>
          <a:noFill/>
          <a:ln>
            <a:noFill/>
          </a:ln>
        </p:spPr>
      </p:pic>
      <p:pic>
        <p:nvPicPr>
          <p:cNvPr id="160" name="Google Shape;160;p6" descr="Close with solid fill"/>
          <p:cNvPicPr preferRelativeResize="0"/>
          <p:nvPr/>
        </p:nvPicPr>
        <p:blipFill rotWithShape="1">
          <a:blip r:embed="rId14">
            <a:alphaModFix/>
          </a:blip>
          <a:srcRect/>
          <a:stretch/>
        </p:blipFill>
        <p:spPr>
          <a:xfrm>
            <a:off x="9207798" y="4132657"/>
            <a:ext cx="534837" cy="534837"/>
          </a:xfrm>
          <a:prstGeom prst="rect">
            <a:avLst/>
          </a:prstGeom>
          <a:noFill/>
          <a:ln>
            <a:noFill/>
          </a:ln>
        </p:spPr>
      </p:pic>
      <p:pic>
        <p:nvPicPr>
          <p:cNvPr id="161" name="Google Shape;161;p6" descr="Close with solid fill"/>
          <p:cNvPicPr preferRelativeResize="0"/>
          <p:nvPr/>
        </p:nvPicPr>
        <p:blipFill rotWithShape="1">
          <a:blip r:embed="rId14">
            <a:alphaModFix/>
          </a:blip>
          <a:srcRect/>
          <a:stretch/>
        </p:blipFill>
        <p:spPr>
          <a:xfrm>
            <a:off x="4739930" y="3836385"/>
            <a:ext cx="534837" cy="534837"/>
          </a:xfrm>
          <a:prstGeom prst="rect">
            <a:avLst/>
          </a:prstGeom>
          <a:noFill/>
          <a:ln>
            <a:noFill/>
          </a:ln>
        </p:spPr>
      </p:pic>
      <p:pic>
        <p:nvPicPr>
          <p:cNvPr id="162" name="Google Shape;162;p6" descr="Close with solid fill"/>
          <p:cNvPicPr preferRelativeResize="0"/>
          <p:nvPr/>
        </p:nvPicPr>
        <p:blipFill rotWithShape="1">
          <a:blip r:embed="rId14">
            <a:alphaModFix/>
          </a:blip>
          <a:srcRect/>
          <a:stretch/>
        </p:blipFill>
        <p:spPr>
          <a:xfrm>
            <a:off x="2322249" y="3877875"/>
            <a:ext cx="534837" cy="534837"/>
          </a:xfrm>
          <a:prstGeom prst="rect">
            <a:avLst/>
          </a:prstGeom>
          <a:noFill/>
          <a:ln>
            <a:noFill/>
          </a:ln>
        </p:spPr>
      </p:pic>
      <p:pic>
        <p:nvPicPr>
          <p:cNvPr id="163" name="Google Shape;163;p6" descr="Close with solid fill"/>
          <p:cNvPicPr preferRelativeResize="0"/>
          <p:nvPr/>
        </p:nvPicPr>
        <p:blipFill rotWithShape="1">
          <a:blip r:embed="rId14">
            <a:alphaModFix/>
          </a:blip>
          <a:srcRect/>
          <a:stretch/>
        </p:blipFill>
        <p:spPr>
          <a:xfrm>
            <a:off x="11521094" y="1325783"/>
            <a:ext cx="547303" cy="5473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10"/>
          <p:cNvSpPr txBox="1">
            <a:spLocks noGrp="1"/>
          </p:cNvSpPr>
          <p:nvPr>
            <p:ph type="title"/>
          </p:nvPr>
        </p:nvSpPr>
        <p:spPr>
          <a:xfrm>
            <a:off x="889685" y="334138"/>
            <a:ext cx="11064189" cy="83823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0C0C0C"/>
              </a:buClr>
              <a:buSzPct val="100000"/>
              <a:buFont typeface="Aharoni"/>
              <a:buNone/>
            </a:pPr>
            <a:r>
              <a:rPr lang="en-US" sz="3200" b="1">
                <a:latin typeface="Aharoni"/>
                <a:ea typeface="Aharoni"/>
                <a:cs typeface="Aharoni"/>
                <a:sym typeface="Aharoni"/>
              </a:rPr>
              <a:t>ESMF/ESMP MUST BE CONSISTENT WITH RMI LAW &amp; REGS</a:t>
            </a:r>
            <a:endParaRPr sz="3200" b="1">
              <a:latin typeface="Aharoni"/>
              <a:ea typeface="Aharoni"/>
              <a:cs typeface="Aharoni"/>
              <a:sym typeface="Aharoni"/>
            </a:endParaRPr>
          </a:p>
        </p:txBody>
      </p:sp>
      <p:pic>
        <p:nvPicPr>
          <p:cNvPr id="169" name="Google Shape;169;p10"/>
          <p:cNvPicPr preferRelativeResize="0"/>
          <p:nvPr/>
        </p:nvPicPr>
        <p:blipFill rotWithShape="1">
          <a:blip r:embed="rId3">
            <a:alphaModFix/>
          </a:blip>
          <a:srcRect/>
          <a:stretch/>
        </p:blipFill>
        <p:spPr>
          <a:xfrm>
            <a:off x="1" y="1172369"/>
            <a:ext cx="12192000" cy="5685631"/>
          </a:xfrm>
          <a:prstGeom prst="rect">
            <a:avLst/>
          </a:prstGeom>
          <a:noFill/>
          <a:ln>
            <a:noFill/>
          </a:ln>
        </p:spPr>
      </p:pic>
      <p:pic>
        <p:nvPicPr>
          <p:cNvPr id="3" name="Picture 2">
            <a:extLst>
              <a:ext uri="{FF2B5EF4-FFF2-40B4-BE49-F238E27FC236}">
                <a16:creationId xmlns:a16="http://schemas.microsoft.com/office/drawing/2014/main" id="{0CCD95B5-3231-4D55-9A15-A3CBE0ABA2E8}"/>
              </a:ext>
            </a:extLst>
          </p:cNvPr>
          <p:cNvPicPr>
            <a:picLocks noChangeAspect="1"/>
          </p:cNvPicPr>
          <p:nvPr/>
        </p:nvPicPr>
        <p:blipFill>
          <a:blip r:embed="rId4"/>
          <a:stretch>
            <a:fillRect/>
          </a:stretch>
        </p:blipFill>
        <p:spPr>
          <a:xfrm>
            <a:off x="8764438" y="5313872"/>
            <a:ext cx="3427562" cy="15441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4"/>
          <p:cNvSpPr txBox="1">
            <a:spLocks noGrp="1"/>
          </p:cNvSpPr>
          <p:nvPr>
            <p:ph type="body" idx="1"/>
          </p:nvPr>
        </p:nvSpPr>
        <p:spPr>
          <a:xfrm>
            <a:off x="614088" y="1321596"/>
            <a:ext cx="7675895" cy="5219841"/>
          </a:xfrm>
          <a:prstGeom prst="rect">
            <a:avLst/>
          </a:prstGeom>
          <a:noFill/>
          <a:ln>
            <a:noFill/>
          </a:ln>
        </p:spPr>
        <p:txBody>
          <a:bodyPr spcFirstLastPara="1" wrap="square" lIns="45700" tIns="45700" rIns="45700" bIns="45700" anchor="t" anchorCtr="0">
            <a:normAutofit fontScale="92500" lnSpcReduction="20000"/>
          </a:bodyPr>
          <a:lstStyle/>
          <a:p>
            <a:pPr marL="266700" lvl="0" indent="-266700" algn="l" rtl="0">
              <a:lnSpc>
                <a:spcPct val="120000"/>
              </a:lnSpc>
              <a:spcBef>
                <a:spcPts val="0"/>
              </a:spcBef>
              <a:spcAft>
                <a:spcPts val="0"/>
              </a:spcAft>
              <a:buSzPct val="136222"/>
              <a:buFont typeface="Arial"/>
              <a:buChar char="•"/>
            </a:pPr>
            <a:r>
              <a:rPr lang="en-US" sz="1900" b="1" dirty="0">
                <a:solidFill>
                  <a:srgbClr val="487B78"/>
                </a:solidFill>
                <a:latin typeface="Arial"/>
                <a:ea typeface="Arial"/>
                <a:cs typeface="Arial"/>
                <a:sym typeface="Arial"/>
              </a:rPr>
              <a:t>MIMIP, PREP II, PFM and SEDeP were prepared under “old” safeguards procedures</a:t>
            </a:r>
            <a:endParaRPr sz="1900" dirty="0">
              <a:solidFill>
                <a:srgbClr val="487B78"/>
              </a:solidFill>
              <a:latin typeface="Arial"/>
              <a:ea typeface="Arial"/>
              <a:cs typeface="Arial"/>
              <a:sym typeface="Arial"/>
            </a:endParaRPr>
          </a:p>
          <a:p>
            <a:pPr marL="266700" lvl="0" indent="-266700" algn="l" rtl="0">
              <a:lnSpc>
                <a:spcPct val="120000"/>
              </a:lnSpc>
              <a:spcBef>
                <a:spcPts val="1400"/>
              </a:spcBef>
              <a:spcAft>
                <a:spcPts val="0"/>
              </a:spcAft>
              <a:buSzPct val="136222"/>
              <a:buFont typeface="Arial"/>
              <a:buChar char="•"/>
            </a:pPr>
            <a:r>
              <a:rPr lang="en-US" sz="1900" b="1" dirty="0">
                <a:solidFill>
                  <a:srgbClr val="487B78"/>
                </a:solidFill>
                <a:latin typeface="Arial"/>
                <a:ea typeface="Arial"/>
                <a:cs typeface="Arial"/>
                <a:sym typeface="Arial"/>
              </a:rPr>
              <a:t>All other recent projects were developed under the 2017 Environmental and Social Framework (ESF), including:</a:t>
            </a:r>
            <a:endParaRPr sz="1900" dirty="0">
              <a:solidFill>
                <a:srgbClr val="487B78"/>
              </a:solidFill>
              <a:latin typeface="Arial"/>
              <a:ea typeface="Arial"/>
              <a:cs typeface="Arial"/>
              <a:sym typeface="Arial"/>
            </a:endParaRPr>
          </a:p>
          <a:p>
            <a:pPr marL="642366" lvl="2" indent="-285750" algn="l" rtl="0">
              <a:lnSpc>
                <a:spcPct val="100000"/>
              </a:lnSpc>
              <a:spcBef>
                <a:spcPts val="800"/>
              </a:spcBef>
              <a:spcAft>
                <a:spcPts val="0"/>
              </a:spcAft>
              <a:buSzPct val="130718"/>
              <a:buFont typeface="Noto Sans Symbols"/>
              <a:buChar char="❑"/>
            </a:pPr>
            <a:r>
              <a:rPr lang="en-US" sz="1800" b="1" dirty="0">
                <a:solidFill>
                  <a:srgbClr val="0070C0"/>
                </a:solidFill>
              </a:rPr>
              <a:t>Digital RMI</a:t>
            </a:r>
            <a:endParaRPr sz="1800" dirty="0">
              <a:solidFill>
                <a:srgbClr val="0070C0"/>
              </a:solidFill>
            </a:endParaRPr>
          </a:p>
          <a:p>
            <a:pPr marL="642366" lvl="2" indent="-285750" algn="l" rtl="0">
              <a:lnSpc>
                <a:spcPct val="100000"/>
              </a:lnSpc>
              <a:spcBef>
                <a:spcPts val="600"/>
              </a:spcBef>
              <a:spcAft>
                <a:spcPts val="0"/>
              </a:spcAft>
              <a:buSzPct val="130718"/>
              <a:buFont typeface="Noto Sans Symbols"/>
              <a:buChar char="❑"/>
            </a:pPr>
            <a:r>
              <a:rPr lang="en-US" sz="1800" b="1" dirty="0">
                <a:solidFill>
                  <a:srgbClr val="0070C0"/>
                </a:solidFill>
              </a:rPr>
              <a:t>Education and Skills Project</a:t>
            </a:r>
            <a:endParaRPr sz="1800" dirty="0">
              <a:solidFill>
                <a:srgbClr val="0070C0"/>
              </a:solidFill>
            </a:endParaRPr>
          </a:p>
          <a:p>
            <a:pPr marL="642366" lvl="2" indent="-285750" algn="l" rtl="0">
              <a:lnSpc>
                <a:spcPct val="100000"/>
              </a:lnSpc>
              <a:spcBef>
                <a:spcPts val="600"/>
              </a:spcBef>
              <a:spcAft>
                <a:spcPts val="0"/>
              </a:spcAft>
              <a:buSzPct val="130718"/>
              <a:buFont typeface="Noto Sans Symbols"/>
              <a:buChar char="❑"/>
            </a:pPr>
            <a:r>
              <a:rPr lang="en-US" sz="1800" b="1" dirty="0">
                <a:solidFill>
                  <a:srgbClr val="0070C0"/>
                </a:solidFill>
              </a:rPr>
              <a:t>ECD Phase II</a:t>
            </a:r>
            <a:endParaRPr sz="1800" dirty="0">
              <a:solidFill>
                <a:srgbClr val="0070C0"/>
              </a:solidFill>
            </a:endParaRPr>
          </a:p>
          <a:p>
            <a:pPr marL="642366" lvl="2" indent="-285750" algn="l" rtl="0">
              <a:lnSpc>
                <a:spcPct val="100000"/>
              </a:lnSpc>
              <a:spcBef>
                <a:spcPts val="600"/>
              </a:spcBef>
              <a:spcAft>
                <a:spcPts val="0"/>
              </a:spcAft>
              <a:buSzPct val="130718"/>
              <a:buFont typeface="Noto Sans Symbols"/>
              <a:buChar char="❑"/>
            </a:pPr>
            <a:r>
              <a:rPr lang="en-US" sz="1800" b="1" dirty="0">
                <a:solidFill>
                  <a:srgbClr val="0070C0"/>
                </a:solidFill>
              </a:rPr>
              <a:t>PROPER</a:t>
            </a:r>
            <a:endParaRPr sz="1800" dirty="0">
              <a:solidFill>
                <a:srgbClr val="0070C0"/>
              </a:solidFill>
            </a:endParaRPr>
          </a:p>
          <a:p>
            <a:pPr marL="642366" lvl="2" indent="-285750" algn="l" rtl="0">
              <a:lnSpc>
                <a:spcPct val="100000"/>
              </a:lnSpc>
              <a:spcBef>
                <a:spcPts val="600"/>
              </a:spcBef>
              <a:spcAft>
                <a:spcPts val="0"/>
              </a:spcAft>
              <a:buSzPct val="130718"/>
              <a:buFont typeface="Noto Sans Symbols"/>
              <a:buChar char="❑"/>
            </a:pPr>
            <a:r>
              <a:rPr lang="en-US" sz="1800" b="1" dirty="0">
                <a:solidFill>
                  <a:srgbClr val="0070C0"/>
                </a:solidFill>
              </a:rPr>
              <a:t>RMI-URP</a:t>
            </a:r>
            <a:endParaRPr sz="1800" dirty="0">
              <a:solidFill>
                <a:srgbClr val="0070C0"/>
              </a:solidFill>
            </a:endParaRPr>
          </a:p>
          <a:p>
            <a:pPr marL="642366" lvl="2" indent="-285750" algn="l" rtl="0">
              <a:lnSpc>
                <a:spcPct val="100000"/>
              </a:lnSpc>
              <a:spcBef>
                <a:spcPts val="600"/>
              </a:spcBef>
              <a:spcAft>
                <a:spcPts val="0"/>
              </a:spcAft>
              <a:buSzPct val="130718"/>
              <a:buFont typeface="Noto Sans Symbols"/>
              <a:buChar char="❑"/>
            </a:pPr>
            <a:r>
              <a:rPr lang="en-US" sz="1800" b="1" dirty="0">
                <a:solidFill>
                  <a:srgbClr val="0070C0"/>
                </a:solidFill>
              </a:rPr>
              <a:t>COVID-19</a:t>
            </a:r>
            <a:endParaRPr dirty="0"/>
          </a:p>
          <a:p>
            <a:pPr marL="268288" lvl="2" indent="-268288" algn="l" rtl="0">
              <a:lnSpc>
                <a:spcPct val="90000"/>
              </a:lnSpc>
              <a:spcBef>
                <a:spcPts val="1800"/>
              </a:spcBef>
              <a:spcAft>
                <a:spcPts val="0"/>
              </a:spcAft>
              <a:buSzPct val="123839"/>
              <a:buFont typeface="Noto Sans Symbols"/>
              <a:buChar char="▪"/>
            </a:pPr>
            <a:r>
              <a:rPr lang="en-US" sz="1900" b="1" dirty="0">
                <a:solidFill>
                  <a:srgbClr val="487B78"/>
                </a:solidFill>
                <a:latin typeface="Arial"/>
                <a:ea typeface="Arial"/>
                <a:cs typeface="Arial"/>
                <a:sym typeface="Arial"/>
              </a:rPr>
              <a:t>RMI-WB ESF instruments include:</a:t>
            </a:r>
            <a:endParaRPr dirty="0"/>
          </a:p>
          <a:p>
            <a:pPr marL="630238" lvl="2" indent="-268288" algn="l" rtl="0">
              <a:lnSpc>
                <a:spcPct val="120000"/>
              </a:lnSpc>
              <a:spcBef>
                <a:spcPts val="600"/>
              </a:spcBef>
              <a:spcAft>
                <a:spcPts val="0"/>
              </a:spcAft>
              <a:buSzPct val="130718"/>
              <a:buFont typeface="Noto Sans Symbols"/>
              <a:buChar char="❑"/>
            </a:pPr>
            <a:r>
              <a:rPr lang="en-US" sz="1800" b="1" dirty="0">
                <a:solidFill>
                  <a:srgbClr val="0070C0"/>
                </a:solidFill>
              </a:rPr>
              <a:t>Environmental and Social Management Framework (ESMF) or an ESMP</a:t>
            </a:r>
            <a:endParaRPr dirty="0"/>
          </a:p>
          <a:p>
            <a:pPr marL="630238" lvl="2" indent="-268288" algn="l" rtl="0">
              <a:lnSpc>
                <a:spcPct val="120000"/>
              </a:lnSpc>
              <a:spcBef>
                <a:spcPts val="600"/>
              </a:spcBef>
              <a:spcAft>
                <a:spcPts val="0"/>
              </a:spcAft>
              <a:buSzPct val="130718"/>
              <a:buFont typeface="Noto Sans Symbols"/>
              <a:buChar char="❑"/>
            </a:pPr>
            <a:r>
              <a:rPr lang="en-US" sz="1800" b="1" dirty="0">
                <a:solidFill>
                  <a:srgbClr val="0070C0"/>
                </a:solidFill>
              </a:rPr>
              <a:t>Stakeholder Engagement Plan (SEP) </a:t>
            </a:r>
            <a:endParaRPr dirty="0"/>
          </a:p>
          <a:p>
            <a:pPr marL="630238" lvl="2" indent="-268288" algn="l" rtl="0">
              <a:lnSpc>
                <a:spcPct val="120000"/>
              </a:lnSpc>
              <a:spcBef>
                <a:spcPts val="600"/>
              </a:spcBef>
              <a:spcAft>
                <a:spcPts val="0"/>
              </a:spcAft>
              <a:buSzPct val="130718"/>
              <a:buFont typeface="Noto Sans Symbols"/>
              <a:buChar char="❑"/>
            </a:pPr>
            <a:r>
              <a:rPr lang="en-US" sz="1800" b="1" dirty="0">
                <a:solidFill>
                  <a:srgbClr val="0070C0"/>
                </a:solidFill>
              </a:rPr>
              <a:t>Grievance Redress Mechanism (GRM), </a:t>
            </a:r>
            <a:endParaRPr dirty="0"/>
          </a:p>
          <a:p>
            <a:pPr marL="630238" lvl="2" indent="-268288" algn="l" rtl="0">
              <a:lnSpc>
                <a:spcPct val="120000"/>
              </a:lnSpc>
              <a:spcBef>
                <a:spcPts val="600"/>
              </a:spcBef>
              <a:spcAft>
                <a:spcPts val="0"/>
              </a:spcAft>
              <a:buSzPct val="130718"/>
              <a:buFont typeface="Noto Sans Symbols"/>
              <a:buChar char="❑"/>
            </a:pPr>
            <a:r>
              <a:rPr lang="en-US" sz="1800" b="1" dirty="0">
                <a:solidFill>
                  <a:srgbClr val="0070C0"/>
                </a:solidFill>
              </a:rPr>
              <a:t>Labour Management Procedures (LMP)</a:t>
            </a:r>
            <a:endParaRPr dirty="0"/>
          </a:p>
          <a:p>
            <a:pPr marL="630238" lvl="2" indent="-268288" algn="l" rtl="0">
              <a:lnSpc>
                <a:spcPct val="120000"/>
              </a:lnSpc>
              <a:spcBef>
                <a:spcPts val="600"/>
              </a:spcBef>
              <a:spcAft>
                <a:spcPts val="0"/>
              </a:spcAft>
              <a:buSzPct val="130718"/>
              <a:buFont typeface="Noto Sans Symbols"/>
              <a:buChar char="❑"/>
            </a:pPr>
            <a:r>
              <a:rPr lang="en-US" sz="1800" b="1" cap="none" dirty="0">
                <a:solidFill>
                  <a:srgbClr val="0070C0"/>
                </a:solidFill>
              </a:rPr>
              <a:t>Environmental and Social Commitment Plan (ESCP)</a:t>
            </a:r>
            <a:endParaRPr sz="1800" b="1" dirty="0">
              <a:solidFill>
                <a:srgbClr val="0070C0"/>
              </a:solidFill>
            </a:endParaRPr>
          </a:p>
          <a:p>
            <a:pPr marL="356616" lvl="2" indent="0" algn="l" rtl="0">
              <a:lnSpc>
                <a:spcPct val="90000"/>
              </a:lnSpc>
              <a:spcBef>
                <a:spcPts val="1200"/>
              </a:spcBef>
              <a:spcAft>
                <a:spcPts val="0"/>
              </a:spcAft>
              <a:buSzPct val="112044"/>
              <a:buNone/>
            </a:pPr>
            <a:endParaRPr sz="2100" dirty="0">
              <a:solidFill>
                <a:srgbClr val="487B78"/>
              </a:solidFill>
              <a:latin typeface="Arial"/>
              <a:ea typeface="Arial"/>
              <a:cs typeface="Arial"/>
              <a:sym typeface="Arial"/>
            </a:endParaRPr>
          </a:p>
          <a:p>
            <a:pPr marL="642366" lvl="2" indent="-158750" algn="l" rtl="0">
              <a:lnSpc>
                <a:spcPct val="90000"/>
              </a:lnSpc>
              <a:spcBef>
                <a:spcPts val="600"/>
              </a:spcBef>
              <a:spcAft>
                <a:spcPts val="0"/>
              </a:spcAft>
              <a:buSzPct val="117647"/>
              <a:buFont typeface="Noto Sans Symbols"/>
              <a:buNone/>
            </a:pPr>
            <a:endParaRPr sz="2000" dirty="0"/>
          </a:p>
          <a:p>
            <a:pPr marL="266700" lvl="0" indent="-127000" algn="l" rtl="0">
              <a:lnSpc>
                <a:spcPct val="90000"/>
              </a:lnSpc>
              <a:spcBef>
                <a:spcPts val="1600"/>
              </a:spcBef>
              <a:spcAft>
                <a:spcPts val="0"/>
              </a:spcAft>
              <a:buSzPct val="117647"/>
              <a:buFont typeface="Arial"/>
              <a:buNone/>
            </a:pPr>
            <a:endParaRPr dirty="0"/>
          </a:p>
        </p:txBody>
      </p:sp>
      <p:sp>
        <p:nvSpPr>
          <p:cNvPr id="138" name="Google Shape;138;p4"/>
          <p:cNvSpPr txBox="1"/>
          <p:nvPr/>
        </p:nvSpPr>
        <p:spPr>
          <a:xfrm>
            <a:off x="747059" y="220840"/>
            <a:ext cx="7542925" cy="8925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1482AB"/>
                </a:solidFill>
                <a:latin typeface="Aharoni"/>
                <a:ea typeface="Aharoni"/>
                <a:cs typeface="Aharoni"/>
                <a:sym typeface="Aharoni"/>
              </a:rPr>
              <a:t>WORLD BANK ENVIRONMENTAL AND SOCIAL FRAMEWORK</a:t>
            </a:r>
            <a:endParaRPr sz="2600" b="0" i="0" u="none" strike="noStrike" cap="none">
              <a:solidFill>
                <a:srgbClr val="1482AB"/>
              </a:solidFill>
              <a:latin typeface="Aharoni"/>
              <a:ea typeface="Aharoni"/>
              <a:cs typeface="Aharoni"/>
              <a:sym typeface="Aharoni"/>
            </a:endParaRPr>
          </a:p>
        </p:txBody>
      </p:sp>
      <p:pic>
        <p:nvPicPr>
          <p:cNvPr id="139" name="Google Shape;139;p4"/>
          <p:cNvPicPr preferRelativeResize="0"/>
          <p:nvPr/>
        </p:nvPicPr>
        <p:blipFill rotWithShape="1">
          <a:blip r:embed="rId3">
            <a:alphaModFix/>
          </a:blip>
          <a:srcRect/>
          <a:stretch/>
        </p:blipFill>
        <p:spPr>
          <a:xfrm>
            <a:off x="8548777" y="614083"/>
            <a:ext cx="3565584" cy="5806585"/>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709803" y="276225"/>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3200"/>
              <a:buFont typeface="Aharoni"/>
              <a:buNone/>
            </a:pPr>
            <a:r>
              <a:rPr lang="en-US" sz="3200">
                <a:latin typeface="Aharoni"/>
                <a:ea typeface="Aharoni"/>
                <a:cs typeface="Aharoni"/>
                <a:sym typeface="Aharoni"/>
              </a:rPr>
              <a:t>ENVIRONMENTAL &amp; SOCIAL MANAGEMENT FRAMEWORK (ESMF) or PLAN (ESMP)</a:t>
            </a:r>
            <a:endParaRPr sz="3200">
              <a:latin typeface="Aharoni"/>
              <a:ea typeface="Aharoni"/>
              <a:cs typeface="Aharoni"/>
              <a:sym typeface="Aharoni"/>
            </a:endParaRPr>
          </a:p>
        </p:txBody>
      </p:sp>
      <p:sp>
        <p:nvSpPr>
          <p:cNvPr id="175" name="Google Shape;175;p9"/>
          <p:cNvSpPr txBox="1">
            <a:spLocks noGrp="1"/>
          </p:cNvSpPr>
          <p:nvPr>
            <p:ph type="body" idx="1"/>
          </p:nvPr>
        </p:nvSpPr>
        <p:spPr>
          <a:xfrm>
            <a:off x="709803" y="1999649"/>
            <a:ext cx="5184171" cy="4023360"/>
          </a:xfrm>
          <a:prstGeom prst="rect">
            <a:avLst/>
          </a:prstGeom>
          <a:noFill/>
          <a:ln>
            <a:noFill/>
          </a:ln>
        </p:spPr>
        <p:txBody>
          <a:bodyPr spcFirstLastPara="1" wrap="square" lIns="45700" tIns="45700" rIns="45700" bIns="45700" anchor="t" anchorCtr="0">
            <a:normAutofit/>
          </a:bodyPr>
          <a:lstStyle/>
          <a:p>
            <a:pPr marL="361950" lvl="0" indent="-361950" algn="l" rtl="0">
              <a:lnSpc>
                <a:spcPct val="90000"/>
              </a:lnSpc>
              <a:spcBef>
                <a:spcPts val="0"/>
              </a:spcBef>
              <a:spcAft>
                <a:spcPts val="0"/>
              </a:spcAft>
              <a:buSzPts val="2000"/>
              <a:buFont typeface="Noto Sans Symbols"/>
              <a:buChar char="❑"/>
            </a:pPr>
            <a:r>
              <a:rPr lang="en-US" sz="2000" b="1">
                <a:solidFill>
                  <a:srgbClr val="318B71"/>
                </a:solidFill>
              </a:rPr>
              <a:t>ESMF is prepared when project risks and impacts </a:t>
            </a:r>
            <a:r>
              <a:rPr lang="en-US" sz="2000" b="1" u="sng">
                <a:solidFill>
                  <a:srgbClr val="318B71"/>
                </a:solidFill>
              </a:rPr>
              <a:t>cannot be determined </a:t>
            </a:r>
            <a:r>
              <a:rPr lang="en-US" sz="2000" b="1">
                <a:solidFill>
                  <a:srgbClr val="318B71"/>
                </a:solidFill>
              </a:rPr>
              <a:t>until the project or sub-project details are identified.</a:t>
            </a:r>
            <a:endParaRPr/>
          </a:p>
          <a:p>
            <a:pPr marL="361950" lvl="0" indent="-361950" algn="l" rtl="0">
              <a:lnSpc>
                <a:spcPct val="90000"/>
              </a:lnSpc>
              <a:spcBef>
                <a:spcPts val="1800"/>
              </a:spcBef>
              <a:spcAft>
                <a:spcPts val="0"/>
              </a:spcAft>
              <a:buSzPts val="2000"/>
              <a:buFont typeface="Noto Sans Symbols"/>
              <a:buChar char="❑"/>
            </a:pPr>
            <a:r>
              <a:rPr lang="en-US" sz="2000" b="1">
                <a:solidFill>
                  <a:srgbClr val="1482AB"/>
                </a:solidFill>
              </a:rPr>
              <a:t>ESMP is prepared when risks and impacts </a:t>
            </a:r>
            <a:r>
              <a:rPr lang="en-US" sz="2000" b="1" u="sng">
                <a:solidFill>
                  <a:srgbClr val="1482AB"/>
                </a:solidFill>
              </a:rPr>
              <a:t>can be determined.</a:t>
            </a:r>
            <a:endParaRPr/>
          </a:p>
          <a:p>
            <a:pPr marL="361950" lvl="0" indent="-361950" algn="l" rtl="0">
              <a:lnSpc>
                <a:spcPct val="90000"/>
              </a:lnSpc>
              <a:spcBef>
                <a:spcPts val="1800"/>
              </a:spcBef>
              <a:spcAft>
                <a:spcPts val="0"/>
              </a:spcAft>
              <a:buSzPts val="2000"/>
              <a:buFont typeface="Noto Sans Symbols"/>
              <a:buChar char="❑"/>
            </a:pPr>
            <a:r>
              <a:rPr lang="en-US" sz="2000" b="1">
                <a:solidFill>
                  <a:srgbClr val="318B71"/>
                </a:solidFill>
              </a:rPr>
              <a:t>ESMF/ESMPs set out standards and procedures that will be used to reduce, mitigate and/or offset adverse risks and impacts. It includes the budget to implement these measures and identifies the agencies responsible for addressing project risks and impacts.</a:t>
            </a:r>
            <a:endParaRPr/>
          </a:p>
        </p:txBody>
      </p:sp>
      <p:pic>
        <p:nvPicPr>
          <p:cNvPr id="176" name="Google Shape;176;p9" descr="A picture containing reef, nature, ocean floor&#10;&#10;Description automatically generated"/>
          <p:cNvPicPr preferRelativeResize="0"/>
          <p:nvPr/>
        </p:nvPicPr>
        <p:blipFill rotWithShape="1">
          <a:blip r:embed="rId3">
            <a:alphaModFix/>
          </a:blip>
          <a:srcRect/>
          <a:stretch/>
        </p:blipFill>
        <p:spPr>
          <a:xfrm>
            <a:off x="6298028" y="2083178"/>
            <a:ext cx="5527589" cy="3658595"/>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3247</Words>
  <Application>Microsoft Office PowerPoint</Application>
  <PresentationFormat>Widescreen</PresentationFormat>
  <Paragraphs>231</Paragraphs>
  <Slides>36</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Twentieth Century</vt:lpstr>
      <vt:lpstr>Calibri</vt:lpstr>
      <vt:lpstr>Aharoni</vt:lpstr>
      <vt:lpstr>Wingdings</vt:lpstr>
      <vt:lpstr>Arial</vt:lpstr>
      <vt:lpstr>Noto Sans Symbols</vt:lpstr>
      <vt:lpstr>Integral</vt:lpstr>
      <vt:lpstr>ENVIRONMENTAL &amp; SOCIAL Risk Management</vt:lpstr>
      <vt:lpstr>Purpose of Orientation</vt:lpstr>
      <vt:lpstr>PowerPoint Presentation</vt:lpstr>
      <vt:lpstr>PowerPoint Presentation</vt:lpstr>
      <vt:lpstr>PowerPoint Presentation</vt:lpstr>
      <vt:lpstr>ENVIRONMENT &amp; SOCIAL STANDARDS (ESS)</vt:lpstr>
      <vt:lpstr>ESMF/ESMP MUST BE CONSISTENT WITH RMI LAW &amp; REGS</vt:lpstr>
      <vt:lpstr>PowerPoint Presentation</vt:lpstr>
      <vt:lpstr>ENVIRONMENTAL &amp; SOCIAL MANAGEMENT FRAMEWORK (ESMF) or PLAN (ESMP)</vt:lpstr>
      <vt:lpstr>CONTRACTOR ENVIRONMENTAL AND SOCIAL MANAGEMENT PLAN C-ESMP</vt:lpstr>
      <vt:lpstr>PowerPoint Presentation</vt:lpstr>
      <vt:lpstr>PowerPoint Presentation</vt:lpstr>
      <vt:lpstr>STAKEHOLDER ENGAGEMENT PLAN (SEP)</vt:lpstr>
      <vt:lpstr>PowerPoint Presentation</vt:lpstr>
      <vt:lpstr>PROJECT GRM</vt:lpstr>
      <vt:lpstr>Project GRMs</vt:lpstr>
      <vt:lpstr>GRMs: Key Points</vt:lpstr>
      <vt:lpstr>How PROJECT GRMs Operate</vt:lpstr>
      <vt:lpstr>PROJECT GRM</vt:lpstr>
      <vt:lpstr>Dealing with serious and sensitive situations</vt:lpstr>
      <vt:lpstr>PROJECT GRM</vt:lpstr>
      <vt:lpstr>Grievance Report Form</vt:lpstr>
      <vt:lpstr>PowerPoint Presentation</vt:lpstr>
      <vt:lpstr>Working in RMI </vt:lpstr>
      <vt:lpstr>World Bank Project Worker Code of Conduct (CoC)</vt:lpstr>
      <vt:lpstr>PowerPoint Presentation</vt:lpstr>
      <vt:lpstr>Project Worker CoC (cont.)</vt:lpstr>
      <vt:lpstr>Project Worker CoC (cont.)</vt:lpstr>
      <vt:lpstr>Project Worker CoC (cont.)</vt:lpstr>
      <vt:lpstr>Project Worker CoC (cont.)</vt:lpstr>
      <vt:lpstr>PowerPoint Presentation</vt:lpstr>
      <vt:lpstr>Project Worker CoC (cont.)</vt:lpstr>
      <vt:lpstr>Project Worker CoC (cont.)</vt:lpstr>
      <vt:lpstr>Project Worker CoC (cont.)</vt:lpstr>
      <vt:lpstr>Project Worker CoC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&amp; SOCIAL Risk Management</dc:title>
  <dc:creator>Rebekah Beatrice Ramsay</dc:creator>
  <cp:lastModifiedBy>Garry Venus</cp:lastModifiedBy>
  <cp:revision>6</cp:revision>
  <dcterms:created xsi:type="dcterms:W3CDTF">2022-03-03T00:23:52Z</dcterms:created>
  <dcterms:modified xsi:type="dcterms:W3CDTF">2023-04-11T21:54:30Z</dcterms:modified>
</cp:coreProperties>
</file>