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83" r:id="rId3"/>
    <p:sldId id="278" r:id="rId4"/>
    <p:sldId id="279" r:id="rId5"/>
    <p:sldId id="285" r:id="rId6"/>
    <p:sldId id="284" r:id="rId7"/>
    <p:sldId id="262" r:id="rId8"/>
    <p:sldId id="263" r:id="rId9"/>
    <p:sldId id="281" r:id="rId10"/>
    <p:sldId id="265" r:id="rId11"/>
    <p:sldId id="286"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EC200"/>
    <a:srgbClr val="FF99CC"/>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4660"/>
  </p:normalViewPr>
  <p:slideViewPr>
    <p:cSldViewPr snapToGrid="0" showGuides="1">
      <p:cViewPr varScale="1">
        <p:scale>
          <a:sx n="74" d="100"/>
          <a:sy n="74" d="100"/>
        </p:scale>
        <p:origin x="3159" y="27"/>
      </p:cViewPr>
      <p:guideLst>
        <p:guide orient="horz" pos="3120"/>
        <p:guide pos="2183"/>
      </p:guideLst>
    </p:cSldViewPr>
  </p:slideViewPr>
  <p:notesTextViewPr>
    <p:cViewPr>
      <p:scale>
        <a:sx n="1" d="1"/>
        <a:sy n="1" d="1"/>
      </p:scale>
      <p:origin x="0" y="0"/>
    </p:cViewPr>
  </p:notesTextViewPr>
  <p:sorterViewPr>
    <p:cViewPr varScale="1">
      <p:scale>
        <a:sx n="100" d="100"/>
        <a:sy n="100" d="100"/>
      </p:scale>
      <p:origin x="0" y="-4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33B52-7AFC-442E-95D8-EB2683D34011}" type="datetimeFigureOut">
              <a:rPr lang="en-NZ" smtClean="0"/>
              <a:t>26/05/2022</a:t>
            </a:fld>
            <a:endParaRPr lang="en-NZ"/>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ADD5C-4F8F-4348-9200-A0609F82274E}" type="slidenum">
              <a:rPr lang="en-NZ" smtClean="0"/>
              <a:t>‹#›</a:t>
            </a:fld>
            <a:endParaRPr lang="en-NZ"/>
          </a:p>
        </p:txBody>
      </p:sp>
    </p:spTree>
    <p:extLst>
      <p:ext uri="{BB962C8B-B14F-4D97-AF65-F5344CB8AC3E}">
        <p14:creationId xmlns:p14="http://schemas.microsoft.com/office/powerpoint/2010/main" val="3745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B1ADD5C-4F8F-4348-9200-A0609F82274E}" type="slidenum">
              <a:rPr lang="en-NZ" smtClean="0"/>
              <a:t>2</a:t>
            </a:fld>
            <a:endParaRPr lang="en-NZ"/>
          </a:p>
        </p:txBody>
      </p:sp>
    </p:spTree>
    <p:extLst>
      <p:ext uri="{BB962C8B-B14F-4D97-AF65-F5344CB8AC3E}">
        <p14:creationId xmlns:p14="http://schemas.microsoft.com/office/powerpoint/2010/main" val="42005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B1ADD5C-4F8F-4348-9200-A0609F82274E}" type="slidenum">
              <a:rPr lang="en-NZ" smtClean="0"/>
              <a:t>5</a:t>
            </a:fld>
            <a:endParaRPr lang="en-NZ"/>
          </a:p>
        </p:txBody>
      </p:sp>
    </p:spTree>
    <p:extLst>
      <p:ext uri="{BB962C8B-B14F-4D97-AF65-F5344CB8AC3E}">
        <p14:creationId xmlns:p14="http://schemas.microsoft.com/office/powerpoint/2010/main" val="625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B1ADD5C-4F8F-4348-9200-A0609F82274E}" type="slidenum">
              <a:rPr lang="en-NZ" smtClean="0"/>
              <a:t>6</a:t>
            </a:fld>
            <a:endParaRPr lang="en-NZ"/>
          </a:p>
        </p:txBody>
      </p:sp>
    </p:spTree>
    <p:extLst>
      <p:ext uri="{BB962C8B-B14F-4D97-AF65-F5344CB8AC3E}">
        <p14:creationId xmlns:p14="http://schemas.microsoft.com/office/powerpoint/2010/main" val="110463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DDB9F2-09B2-492B-A079-898D036C9423}" type="datetimeFigureOut">
              <a:rPr lang="en-NZ" smtClean="0"/>
              <a:t>26/05/2022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156792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DB9F2-09B2-492B-A079-898D036C9423}" type="datetimeFigureOut">
              <a:rPr lang="en-NZ" smtClean="0"/>
              <a:t>26/05/2022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621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DB9F2-09B2-492B-A079-898D036C9423}" type="datetimeFigureOut">
              <a:rPr lang="en-NZ" smtClean="0"/>
              <a:t>26/05/2022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222235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DDB9F2-09B2-492B-A079-898D036C9423}" type="datetimeFigureOut">
              <a:rPr lang="en-NZ" smtClean="0"/>
              <a:t>26/05/2022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40832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DB9F2-09B2-492B-A079-898D036C9423}" type="datetimeFigureOut">
              <a:rPr lang="en-NZ" smtClean="0"/>
              <a:t>26/05/2022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321447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DDB9F2-09B2-492B-A079-898D036C9423}" type="datetimeFigureOut">
              <a:rPr lang="en-NZ" smtClean="0"/>
              <a:t>26/05/2022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298768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DDB9F2-09B2-492B-A079-898D036C9423}" type="datetimeFigureOut">
              <a:rPr lang="en-NZ" smtClean="0"/>
              <a:t>26/05/2022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26732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DDB9F2-09B2-492B-A079-898D036C9423}" type="datetimeFigureOut">
              <a:rPr lang="en-NZ" smtClean="0"/>
              <a:t>26/05/2022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380876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DB9F2-09B2-492B-A079-898D036C9423}" type="datetimeFigureOut">
              <a:rPr lang="en-NZ" smtClean="0"/>
              <a:t>26/05/2022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64113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DDB9F2-09B2-492B-A079-898D036C9423}" type="datetimeFigureOut">
              <a:rPr lang="en-NZ" smtClean="0"/>
              <a:t>26/05/2022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356420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1DDB9F2-09B2-492B-A079-898D036C9423}" type="datetimeFigureOut">
              <a:rPr lang="en-NZ" smtClean="0"/>
              <a:t>26/05/2022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D8D1BA97-2030-47A1-A197-17CF5BD2B6BD}" type="slidenum">
              <a:rPr lang="en-NZ" smtClean="0"/>
              <a:t>‹#›</a:t>
            </a:fld>
            <a:endParaRPr lang="en-NZ"/>
          </a:p>
        </p:txBody>
      </p:sp>
    </p:spTree>
    <p:extLst>
      <p:ext uri="{BB962C8B-B14F-4D97-AF65-F5344CB8AC3E}">
        <p14:creationId xmlns:p14="http://schemas.microsoft.com/office/powerpoint/2010/main" val="310155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2000">
              <a:schemeClr val="accent1">
                <a:lumMod val="45000"/>
                <a:lumOff val="55000"/>
              </a:schemeClr>
            </a:gs>
            <a:gs pos="79000">
              <a:schemeClr val="accent1">
                <a:lumMod val="45000"/>
                <a:lumOff val="55000"/>
              </a:schemeClr>
            </a:gs>
            <a:gs pos="100000">
              <a:schemeClr val="accent1">
                <a:lumMod val="30000"/>
                <a:lumOff val="70000"/>
              </a:schemeClr>
            </a:gs>
          </a:gsLst>
          <a:lin ang="2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1DDB9F2-09B2-492B-A079-898D036C9423}" type="datetimeFigureOut">
              <a:rPr lang="en-NZ" smtClean="0"/>
              <a:t>26/05/2022</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8D1BA97-2030-47A1-A197-17CF5BD2B6BD}" type="slidenum">
              <a:rPr lang="en-NZ" smtClean="0"/>
              <a:t>‹#›</a:t>
            </a:fld>
            <a:endParaRPr lang="en-NZ"/>
          </a:p>
        </p:txBody>
      </p:sp>
    </p:spTree>
    <p:extLst>
      <p:ext uri="{BB962C8B-B14F-4D97-AF65-F5344CB8AC3E}">
        <p14:creationId xmlns:p14="http://schemas.microsoft.com/office/powerpoint/2010/main" val="2267509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water, sky, outdoor, reef&#10;&#10;Description automatically generated">
            <a:extLst>
              <a:ext uri="{FF2B5EF4-FFF2-40B4-BE49-F238E27FC236}">
                <a16:creationId xmlns:a16="http://schemas.microsoft.com/office/drawing/2014/main" id="{862412C0-1DE4-4576-816B-325449DC70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851374" cy="10277061"/>
          </a:xfrm>
          <a:prstGeom prst="rect">
            <a:avLst/>
          </a:prstGeom>
        </p:spPr>
      </p:pic>
      <p:sp>
        <p:nvSpPr>
          <p:cNvPr id="1238" name="TextBox 1237">
            <a:extLst>
              <a:ext uri="{FF2B5EF4-FFF2-40B4-BE49-F238E27FC236}">
                <a16:creationId xmlns:a16="http://schemas.microsoft.com/office/drawing/2014/main" id="{6E7472C4-268F-45D3-A0C3-1D2271A4B1F5}"/>
              </a:ext>
            </a:extLst>
          </p:cNvPr>
          <p:cNvSpPr txBox="1"/>
          <p:nvPr/>
        </p:nvSpPr>
        <p:spPr>
          <a:xfrm>
            <a:off x="6626" y="1424940"/>
            <a:ext cx="6844748" cy="2554545"/>
          </a:xfrm>
          <a:prstGeom prst="rect">
            <a:avLst/>
          </a:prstGeom>
          <a:noFill/>
        </p:spPr>
        <p:txBody>
          <a:bodyPr wrap="square" rtlCol="0">
            <a:spAutoFit/>
          </a:bodyPr>
          <a:lstStyle/>
          <a:p>
            <a:pPr algn="ctr"/>
            <a:r>
              <a:rPr lang="en-NZ" sz="4000" b="1" dirty="0">
                <a:solidFill>
                  <a:srgbClr val="FFFF00"/>
                </a:solidFill>
              </a:rPr>
              <a:t>Environmental and Social Safeguards</a:t>
            </a:r>
          </a:p>
          <a:p>
            <a:pPr algn="ctr"/>
            <a:r>
              <a:rPr lang="en-NZ" sz="4000" b="1" dirty="0">
                <a:solidFill>
                  <a:srgbClr val="FFFF00"/>
                </a:solidFill>
              </a:rPr>
              <a:t>Induction Training</a:t>
            </a:r>
          </a:p>
          <a:p>
            <a:pPr algn="ctr"/>
            <a:endParaRPr lang="en-NZ" sz="4000" b="1" dirty="0">
              <a:solidFill>
                <a:srgbClr val="FFFF00"/>
              </a:solidFill>
            </a:endParaRPr>
          </a:p>
        </p:txBody>
      </p:sp>
      <p:sp>
        <p:nvSpPr>
          <p:cNvPr id="4" name="TextBox 3">
            <a:extLst>
              <a:ext uri="{FF2B5EF4-FFF2-40B4-BE49-F238E27FC236}">
                <a16:creationId xmlns:a16="http://schemas.microsoft.com/office/drawing/2014/main" id="{85425AC9-7A5D-472D-9C87-E4DB8B57A470}"/>
              </a:ext>
            </a:extLst>
          </p:cNvPr>
          <p:cNvSpPr txBox="1"/>
          <p:nvPr/>
        </p:nvSpPr>
        <p:spPr>
          <a:xfrm>
            <a:off x="59634" y="4405507"/>
            <a:ext cx="6765235" cy="707886"/>
          </a:xfrm>
          <a:prstGeom prst="rect">
            <a:avLst/>
          </a:prstGeom>
          <a:noFill/>
        </p:spPr>
        <p:txBody>
          <a:bodyPr wrap="square" rtlCol="0">
            <a:spAutoFit/>
          </a:bodyPr>
          <a:lstStyle/>
          <a:p>
            <a:pPr algn="ctr"/>
            <a:r>
              <a:rPr lang="en-NZ" sz="4000" b="1" dirty="0">
                <a:solidFill>
                  <a:srgbClr val="FFFF00"/>
                </a:solidFill>
              </a:rPr>
              <a:t>September 2021</a:t>
            </a:r>
          </a:p>
        </p:txBody>
      </p:sp>
      <p:pic>
        <p:nvPicPr>
          <p:cNvPr id="5" name="Picture 4" descr="Logo&#10;&#10;Description automatically generated">
            <a:extLst>
              <a:ext uri="{FF2B5EF4-FFF2-40B4-BE49-F238E27FC236}">
                <a16:creationId xmlns:a16="http://schemas.microsoft.com/office/drawing/2014/main" id="{643FB118-09E3-4AE8-AE6A-F0EF2568E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5218" y="8257736"/>
            <a:ext cx="1504121" cy="1568046"/>
          </a:xfrm>
          <a:prstGeom prst="rect">
            <a:avLst/>
          </a:prstGeom>
        </p:spPr>
      </p:pic>
      <p:sp>
        <p:nvSpPr>
          <p:cNvPr id="7" name="TextBox 6">
            <a:extLst>
              <a:ext uri="{FF2B5EF4-FFF2-40B4-BE49-F238E27FC236}">
                <a16:creationId xmlns:a16="http://schemas.microsoft.com/office/drawing/2014/main" id="{6692B699-D37F-42C5-9C18-E3AF329F37F2}"/>
              </a:ext>
            </a:extLst>
          </p:cNvPr>
          <p:cNvSpPr txBox="1"/>
          <p:nvPr/>
        </p:nvSpPr>
        <p:spPr>
          <a:xfrm>
            <a:off x="0" y="8481060"/>
            <a:ext cx="5622234" cy="954107"/>
          </a:xfrm>
          <a:prstGeom prst="rect">
            <a:avLst/>
          </a:prstGeom>
          <a:noFill/>
        </p:spPr>
        <p:txBody>
          <a:bodyPr wrap="square" rtlCol="0">
            <a:spAutoFit/>
          </a:bodyPr>
          <a:lstStyle/>
          <a:p>
            <a:r>
              <a:rPr lang="en-NZ" sz="2800" b="1" dirty="0">
                <a:solidFill>
                  <a:srgbClr val="FFFF00"/>
                </a:solidFill>
              </a:rPr>
              <a:t>Republic of the Marshall Islands</a:t>
            </a:r>
          </a:p>
          <a:p>
            <a:r>
              <a:rPr lang="en-NZ" sz="2800" b="1" dirty="0">
                <a:solidFill>
                  <a:srgbClr val="FFFF00"/>
                </a:solidFill>
              </a:rPr>
              <a:t>World Bank COVID-19 Project</a:t>
            </a:r>
          </a:p>
        </p:txBody>
      </p:sp>
    </p:spTree>
    <p:extLst>
      <p:ext uri="{BB962C8B-B14F-4D97-AF65-F5344CB8AC3E}">
        <p14:creationId xmlns:p14="http://schemas.microsoft.com/office/powerpoint/2010/main" val="3041039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92CC08D9-E4CE-436F-8697-4CB5C4C364F7}"/>
              </a:ext>
            </a:extLst>
          </p:cNvPr>
          <p:cNvSpPr>
            <a:spLocks noChangeAspect="1" noChangeArrowheads="1" noTextEdit="1"/>
          </p:cNvSpPr>
          <p:nvPr/>
        </p:nvSpPr>
        <p:spPr bwMode="auto">
          <a:xfrm>
            <a:off x="52388" y="385763"/>
            <a:ext cx="6858000" cy="87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 name="Rectangle 5">
            <a:extLst>
              <a:ext uri="{FF2B5EF4-FFF2-40B4-BE49-F238E27FC236}">
                <a16:creationId xmlns:a16="http://schemas.microsoft.com/office/drawing/2014/main" id="{E2249633-EB78-4BA6-B4B7-14BCBC75A061}"/>
              </a:ext>
            </a:extLst>
          </p:cNvPr>
          <p:cNvSpPr>
            <a:spLocks noChangeArrowheads="1"/>
          </p:cNvSpPr>
          <p:nvPr/>
        </p:nvSpPr>
        <p:spPr bwMode="auto">
          <a:xfrm>
            <a:off x="0" y="6696"/>
            <a:ext cx="6858000" cy="903701"/>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7" name="Rectangle 7">
            <a:extLst>
              <a:ext uri="{FF2B5EF4-FFF2-40B4-BE49-F238E27FC236}">
                <a16:creationId xmlns:a16="http://schemas.microsoft.com/office/drawing/2014/main" id="{E68A8824-72A1-48C2-97F5-F9795D771BB3}"/>
              </a:ext>
            </a:extLst>
          </p:cNvPr>
          <p:cNvSpPr>
            <a:spLocks noChangeArrowheads="1"/>
          </p:cNvSpPr>
          <p:nvPr/>
        </p:nvSpPr>
        <p:spPr bwMode="auto">
          <a:xfrm>
            <a:off x="10559" y="212324"/>
            <a:ext cx="68056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mn-lt"/>
              </a:rPr>
              <a:t>Labor Management Procedures (LMP)</a:t>
            </a:r>
          </a:p>
        </p:txBody>
      </p:sp>
      <p:graphicFrame>
        <p:nvGraphicFramePr>
          <p:cNvPr id="3" name="Table 2">
            <a:extLst>
              <a:ext uri="{FF2B5EF4-FFF2-40B4-BE49-F238E27FC236}">
                <a16:creationId xmlns:a16="http://schemas.microsoft.com/office/drawing/2014/main" id="{83E455B4-D40E-4F48-A8E5-0668F80FA079}"/>
              </a:ext>
            </a:extLst>
          </p:cNvPr>
          <p:cNvGraphicFramePr>
            <a:graphicFrameLocks noGrp="1"/>
          </p:cNvGraphicFramePr>
          <p:nvPr>
            <p:extLst>
              <p:ext uri="{D42A27DB-BD31-4B8C-83A1-F6EECF244321}">
                <p14:modId xmlns:p14="http://schemas.microsoft.com/office/powerpoint/2010/main" val="1853837357"/>
              </p:ext>
            </p:extLst>
          </p:nvPr>
        </p:nvGraphicFramePr>
        <p:xfrm>
          <a:off x="153436" y="1041456"/>
          <a:ext cx="6552164" cy="8615667"/>
        </p:xfrm>
        <a:graphic>
          <a:graphicData uri="http://schemas.openxmlformats.org/drawingml/2006/table">
            <a:tbl>
              <a:tblPr firstRow="1" firstCol="1" bandRow="1">
                <a:tableStyleId>{5C22544A-7EE6-4342-B048-85BDC9FD1C3A}</a:tableStyleId>
              </a:tblPr>
              <a:tblGrid>
                <a:gridCol w="2471775">
                  <a:extLst>
                    <a:ext uri="{9D8B030D-6E8A-4147-A177-3AD203B41FA5}">
                      <a16:colId xmlns:a16="http://schemas.microsoft.com/office/drawing/2014/main" val="2511306301"/>
                    </a:ext>
                  </a:extLst>
                </a:gridCol>
                <a:gridCol w="4080389">
                  <a:extLst>
                    <a:ext uri="{9D8B030D-6E8A-4147-A177-3AD203B41FA5}">
                      <a16:colId xmlns:a16="http://schemas.microsoft.com/office/drawing/2014/main" val="2220614836"/>
                    </a:ext>
                  </a:extLst>
                </a:gridCol>
              </a:tblGrid>
              <a:tr h="1219756">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Terms and conditions of employment</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600"/>
                        </a:spcAft>
                      </a:pPr>
                      <a:r>
                        <a:rPr lang="en-GB" sz="1800" b="0" dirty="0">
                          <a:solidFill>
                            <a:schemeClr val="tx1"/>
                          </a:solidFill>
                          <a:effectLst/>
                          <a:latin typeface="Arial" panose="020B0604020202020204" pitchFamily="34" charset="0"/>
                          <a:cs typeface="Arial" panose="020B0604020202020204" pitchFamily="34" charset="0"/>
                        </a:rPr>
                        <a:t>Terms and conditions to be determined by individual contracts – PIHOA contracts are OK; includes RMI  </a:t>
                      </a:r>
                      <a:r>
                        <a:rPr lang="en-NZ" sz="1800" b="0" dirty="0">
                          <a:solidFill>
                            <a:schemeClr val="tx1"/>
                          </a:solidFill>
                          <a:effectLst/>
                          <a:latin typeface="Arial" panose="020B0604020202020204" pitchFamily="34" charset="0"/>
                          <a:cs typeface="Arial" panose="020B0604020202020204" pitchFamily="34" charset="0"/>
                        </a:rPr>
                        <a:t>COVID </a:t>
                      </a:r>
                      <a:r>
                        <a:rPr lang="en-GB" sz="1800" b="0" dirty="0">
                          <a:solidFill>
                            <a:schemeClr val="tx1"/>
                          </a:solidFill>
                          <a:effectLst/>
                          <a:latin typeface="Arial" panose="020B0604020202020204" pitchFamily="34" charset="0"/>
                          <a:cs typeface="Arial" panose="020B0604020202020204" pitchFamily="34" charset="0"/>
                        </a:rPr>
                        <a:t>Hazardous Pay Differential provisions.</a:t>
                      </a:r>
                    </a:p>
                    <a:p>
                      <a:pPr>
                        <a:lnSpc>
                          <a:spcPct val="100000"/>
                        </a:lnSpc>
                        <a:spcAft>
                          <a:spcPts val="600"/>
                        </a:spcAft>
                      </a:pPr>
                      <a:endParaRPr lang="en-NZ"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670388"/>
                  </a:ext>
                </a:extLst>
              </a:tr>
              <a:tr h="335893">
                <a:tc>
                  <a:txBody>
                    <a:bodyPr/>
                    <a:lstStyle/>
                    <a:p>
                      <a:pPr>
                        <a:lnSpc>
                          <a:spcPct val="115000"/>
                        </a:lnSpc>
                        <a:spcAft>
                          <a:spcPts val="1000"/>
                        </a:spcAft>
                      </a:pPr>
                      <a:r>
                        <a:rPr lang="en-GB" sz="1800">
                          <a:effectLst/>
                          <a:latin typeface="Arial" panose="020B0604020202020204" pitchFamily="34" charset="0"/>
                          <a:cs typeface="Arial" panose="020B0604020202020204" pitchFamily="34" charset="0"/>
                        </a:rPr>
                        <a:t>Age of employment</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600"/>
                        </a:spcAft>
                      </a:pPr>
                      <a:r>
                        <a:rPr lang="en-GB" sz="1800" dirty="0">
                          <a:effectLst/>
                          <a:latin typeface="Arial" panose="020B0604020202020204" pitchFamily="34" charset="0"/>
                          <a:cs typeface="Arial" panose="020B0604020202020204" pitchFamily="34" charset="0"/>
                        </a:rPr>
                        <a:t>Minimum employment age 18 </a:t>
                      </a:r>
                      <a:r>
                        <a:rPr lang="en-GB" sz="1800" dirty="0" err="1">
                          <a:effectLst/>
                          <a:latin typeface="Arial" panose="020B0604020202020204" pitchFamily="34" charset="0"/>
                          <a:cs typeface="Arial" panose="020B0604020202020204" pitchFamily="34" charset="0"/>
                        </a:rPr>
                        <a:t>yrs</a:t>
                      </a:r>
                      <a:r>
                        <a:rPr lang="en-GB" sz="1800" dirty="0">
                          <a:effectLst/>
                          <a:latin typeface="Arial" panose="020B0604020202020204" pitchFamily="34" charset="0"/>
                          <a:cs typeface="Arial" panose="020B0604020202020204" pitchFamily="34" charset="0"/>
                        </a:rPr>
                        <a:t> - hazardous working conditions.</a:t>
                      </a:r>
                    </a:p>
                    <a:p>
                      <a:pPr>
                        <a:lnSpc>
                          <a:spcPct val="100000"/>
                        </a:lnSpc>
                        <a:spcAft>
                          <a:spcPts val="600"/>
                        </a:spcAft>
                      </a:pPr>
                      <a:r>
                        <a:rPr lang="en-GB" sz="1800" dirty="0">
                          <a:effectLst/>
                          <a:latin typeface="Arial" panose="020B0604020202020204" pitchFamily="34" charset="0"/>
                          <a:cs typeface="Arial" panose="020B0604020202020204" pitchFamily="34" charset="0"/>
                        </a:rPr>
                        <a:t> </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655110"/>
                  </a:ext>
                </a:extLst>
              </a:tr>
              <a:tr h="788670">
                <a:tc>
                  <a:txBody>
                    <a:bodyPr/>
                    <a:lstStyle/>
                    <a:p>
                      <a:pPr>
                        <a:lnSpc>
                          <a:spcPct val="115000"/>
                        </a:lnSpc>
                        <a:spcAft>
                          <a:spcPts val="1000"/>
                        </a:spcAft>
                      </a:pPr>
                      <a:r>
                        <a:rPr lang="en-GB" sz="1800">
                          <a:effectLst/>
                          <a:latin typeface="Arial" panose="020B0604020202020204" pitchFamily="34" charset="0"/>
                          <a:cs typeface="Arial" panose="020B0604020202020204" pitchFamily="34" charset="0"/>
                        </a:rPr>
                        <a:t>Occupational health and safety</a:t>
                      </a:r>
                      <a:endParaRPr lang="en-NZ" sz="180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600"/>
                        </a:spcAft>
                      </a:pPr>
                      <a:r>
                        <a:rPr lang="en-GB" sz="1800" dirty="0">
                          <a:effectLst/>
                          <a:latin typeface="Arial" panose="020B0604020202020204" pitchFamily="34" charset="0"/>
                          <a:cs typeface="Arial" panose="020B0604020202020204" pitchFamily="34" charset="0"/>
                        </a:rPr>
                        <a:t>OHS protections - MOHHS IPC protocol.</a:t>
                      </a:r>
                      <a:endParaRPr lang="en-NZ" sz="1800" dirty="0">
                        <a:effectLst/>
                        <a:latin typeface="Arial" panose="020B0604020202020204" pitchFamily="34" charset="0"/>
                        <a:cs typeface="Arial" panose="020B0604020202020204" pitchFamily="34" charset="0"/>
                      </a:endParaRPr>
                    </a:p>
                    <a:p>
                      <a:pPr>
                        <a:lnSpc>
                          <a:spcPct val="100000"/>
                        </a:lnSpc>
                        <a:spcAft>
                          <a:spcPts val="600"/>
                        </a:spcAft>
                      </a:pPr>
                      <a:r>
                        <a:rPr lang="en-GB" sz="1800" dirty="0">
                          <a:effectLst/>
                          <a:latin typeface="Arial" panose="020B0604020202020204" pitchFamily="34" charset="0"/>
                          <a:cs typeface="Arial" panose="020B0604020202020204" pitchFamily="34" charset="0"/>
                        </a:rPr>
                        <a:t>Induction and follow-up training, with records of the training kept on file.</a:t>
                      </a:r>
                    </a:p>
                    <a:p>
                      <a:pPr>
                        <a:lnSpc>
                          <a:spcPct val="100000"/>
                        </a:lnSpc>
                        <a:spcAft>
                          <a:spcPts val="600"/>
                        </a:spcAft>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8072484"/>
                  </a:ext>
                </a:extLst>
              </a:tr>
              <a:tr h="2083600">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Workers’ rights to refuse unsafe work environments</a:t>
                      </a: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GB" sz="1800" dirty="0">
                          <a:effectLst/>
                          <a:latin typeface="Arial" panose="020B0604020202020204" pitchFamily="34" charset="0"/>
                          <a:cs typeface="Arial" panose="020B0604020202020204" pitchFamily="34" charset="0"/>
                        </a:rPr>
                        <a:t>Project workers able to:</a:t>
                      </a:r>
                      <a:endParaRPr lang="en-NZ" sz="1800" dirty="0">
                        <a:effectLst/>
                        <a:latin typeface="Arial" panose="020B0604020202020204" pitchFamily="34" charset="0"/>
                        <a:cs typeface="Arial" panose="020B0604020202020204" pitchFamily="34" charset="0"/>
                      </a:endParaRPr>
                    </a:p>
                    <a:p>
                      <a:pPr marL="285750" indent="-285750">
                        <a:lnSpc>
                          <a:spcPct val="115000"/>
                        </a:lnSpc>
                        <a:spcAft>
                          <a:spcPts val="1000"/>
                        </a:spcAft>
                        <a:buFont typeface="Wingdings" panose="05000000000000000000" pitchFamily="2" charset="2"/>
                        <a:buChar char="ü"/>
                      </a:pPr>
                      <a:r>
                        <a:rPr lang="en-GB" sz="1800" dirty="0">
                          <a:effectLst/>
                          <a:latin typeface="Arial" panose="020B0604020202020204" pitchFamily="34" charset="0"/>
                          <a:cs typeface="Arial" panose="020B0604020202020204" pitchFamily="34" charset="0"/>
                        </a:rPr>
                        <a:t>Report work situations they believe are not safe or healthy; </a:t>
                      </a:r>
                      <a:endParaRPr lang="en-NZ" sz="1800" dirty="0">
                        <a:effectLst/>
                        <a:latin typeface="Arial" panose="020B0604020202020204" pitchFamily="34" charset="0"/>
                        <a:cs typeface="Arial" panose="020B0604020202020204" pitchFamily="34" charset="0"/>
                      </a:endParaRPr>
                    </a:p>
                    <a:p>
                      <a:pPr marL="285750" indent="-285750">
                        <a:lnSpc>
                          <a:spcPct val="115000"/>
                        </a:lnSpc>
                        <a:spcAft>
                          <a:spcPts val="1000"/>
                        </a:spcAft>
                        <a:buFont typeface="Wingdings" panose="05000000000000000000" pitchFamily="2" charset="2"/>
                        <a:buChar char="ü"/>
                      </a:pPr>
                      <a:r>
                        <a:rPr lang="en-GB" sz="1800" dirty="0">
                          <a:effectLst/>
                          <a:latin typeface="Arial" panose="020B0604020202020204" pitchFamily="34" charset="0"/>
                          <a:cs typeface="Arial" panose="020B0604020202020204" pitchFamily="34" charset="0"/>
                        </a:rPr>
                        <a:t>Remove themselves from unsafe work situation - present an imminent and serious danger to their life or health. </a:t>
                      </a:r>
                      <a:endParaRPr lang="en-NZ" sz="1800" dirty="0">
                        <a:effectLst/>
                        <a:latin typeface="Arial" panose="020B0604020202020204" pitchFamily="34" charset="0"/>
                        <a:cs typeface="Arial" panose="020B0604020202020204" pitchFamily="34" charset="0"/>
                      </a:endParaRPr>
                    </a:p>
                    <a:p>
                      <a:pPr marL="285750" indent="-285750">
                        <a:lnSpc>
                          <a:spcPct val="115000"/>
                        </a:lnSpc>
                        <a:spcAft>
                          <a:spcPts val="1000"/>
                        </a:spcAft>
                        <a:buFont typeface="Wingdings" panose="05000000000000000000" pitchFamily="2" charset="2"/>
                        <a:buChar char="ü"/>
                      </a:pPr>
                      <a:r>
                        <a:rPr lang="en-GB" sz="1800" dirty="0">
                          <a:effectLst/>
                          <a:latin typeface="Arial" panose="020B0604020202020204" pitchFamily="34" charset="0"/>
                          <a:cs typeface="Arial" panose="020B0604020202020204" pitchFamily="34" charset="0"/>
                        </a:rPr>
                        <a:t>Not be required to return to work until necessary remedial action has been taken. </a:t>
                      </a:r>
                      <a:endParaRPr lang="en-NZ" sz="1800" dirty="0">
                        <a:effectLst/>
                        <a:latin typeface="Arial" panose="020B0604020202020204" pitchFamily="34" charset="0"/>
                        <a:cs typeface="Arial" panose="020B0604020202020204" pitchFamily="34" charset="0"/>
                      </a:endParaRPr>
                    </a:p>
                    <a:p>
                      <a:pPr marL="285750" indent="-285750">
                        <a:lnSpc>
                          <a:spcPct val="115000"/>
                        </a:lnSpc>
                        <a:spcAft>
                          <a:spcPts val="1000"/>
                        </a:spcAft>
                        <a:buFont typeface="Wingdings" panose="05000000000000000000" pitchFamily="2" charset="2"/>
                        <a:buChar char="ü"/>
                      </a:pPr>
                      <a:r>
                        <a:rPr lang="en-GB" sz="1800" dirty="0">
                          <a:effectLst/>
                          <a:latin typeface="Arial" panose="020B0604020202020204" pitchFamily="34" charset="0"/>
                          <a:cs typeface="Arial" panose="020B0604020202020204" pitchFamily="34" charset="0"/>
                        </a:rPr>
                        <a:t>Not be retaliated against for such reporting or removal. </a:t>
                      </a:r>
                    </a:p>
                    <a:p>
                      <a:pPr marL="285750" indent="-285750">
                        <a:lnSpc>
                          <a:spcPct val="115000"/>
                        </a:lnSpc>
                        <a:spcAft>
                          <a:spcPts val="1000"/>
                        </a:spcAft>
                        <a:buFont typeface="Wingdings" panose="05000000000000000000" pitchFamily="2" charset="2"/>
                        <a:buChar char="ü"/>
                      </a:pPr>
                      <a:endParaRPr lang="en-NZ" sz="1800" dirty="0">
                        <a:effectLst/>
                        <a:latin typeface="Arial" panose="020B0604020202020204" pitchFamily="34" charset="0"/>
                        <a:ea typeface="Calibri" panose="020F0502020204030204" pitchFamily="34" charset="0"/>
                        <a:cs typeface="Arial" panose="020B0604020202020204" pitchFamily="34" charset="0"/>
                      </a:endParaRPr>
                    </a:p>
                  </a:txBody>
                  <a:tcPr marL="30106" marR="30106" marT="88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1014368"/>
                  </a:ext>
                </a:extLst>
              </a:tr>
            </a:tbl>
          </a:graphicData>
        </a:graphic>
      </p:graphicFrame>
    </p:spTree>
    <p:extLst>
      <p:ext uri="{BB962C8B-B14F-4D97-AF65-F5344CB8AC3E}">
        <p14:creationId xmlns:p14="http://schemas.microsoft.com/office/powerpoint/2010/main" val="20265800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92CC08D9-E4CE-436F-8697-4CB5C4C364F7}"/>
              </a:ext>
            </a:extLst>
          </p:cNvPr>
          <p:cNvSpPr>
            <a:spLocks noChangeAspect="1" noChangeArrowheads="1" noTextEdit="1"/>
          </p:cNvSpPr>
          <p:nvPr/>
        </p:nvSpPr>
        <p:spPr bwMode="auto">
          <a:xfrm>
            <a:off x="52388" y="385763"/>
            <a:ext cx="6858000" cy="872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5" name="Rectangle 5">
            <a:extLst>
              <a:ext uri="{FF2B5EF4-FFF2-40B4-BE49-F238E27FC236}">
                <a16:creationId xmlns:a16="http://schemas.microsoft.com/office/drawing/2014/main" id="{E2249633-EB78-4BA6-B4B7-14BCBC75A061}"/>
              </a:ext>
            </a:extLst>
          </p:cNvPr>
          <p:cNvSpPr>
            <a:spLocks noChangeArrowheads="1"/>
          </p:cNvSpPr>
          <p:nvPr/>
        </p:nvSpPr>
        <p:spPr bwMode="auto">
          <a:xfrm>
            <a:off x="0" y="6696"/>
            <a:ext cx="6858000" cy="903701"/>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endParaRPr lang="en-NZ" dirty="0"/>
          </a:p>
        </p:txBody>
      </p:sp>
      <p:sp>
        <p:nvSpPr>
          <p:cNvPr id="7" name="Rectangle 7">
            <a:extLst>
              <a:ext uri="{FF2B5EF4-FFF2-40B4-BE49-F238E27FC236}">
                <a16:creationId xmlns:a16="http://schemas.microsoft.com/office/drawing/2014/main" id="{E68A8824-72A1-48C2-97F5-F9795D771BB3}"/>
              </a:ext>
            </a:extLst>
          </p:cNvPr>
          <p:cNvSpPr>
            <a:spLocks noChangeArrowheads="1"/>
          </p:cNvSpPr>
          <p:nvPr/>
        </p:nvSpPr>
        <p:spPr bwMode="auto">
          <a:xfrm>
            <a:off x="10559" y="212324"/>
            <a:ext cx="68056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mn-lt"/>
              </a:rPr>
              <a:t>Labor Management Procedures (LMP)</a:t>
            </a:r>
          </a:p>
        </p:txBody>
      </p:sp>
      <p:graphicFrame>
        <p:nvGraphicFramePr>
          <p:cNvPr id="2" name="Table 1">
            <a:extLst>
              <a:ext uri="{FF2B5EF4-FFF2-40B4-BE49-F238E27FC236}">
                <a16:creationId xmlns:a16="http://schemas.microsoft.com/office/drawing/2014/main" id="{A0412D66-F7C1-49B8-8628-F9CF04EE878D}"/>
              </a:ext>
            </a:extLst>
          </p:cNvPr>
          <p:cNvGraphicFramePr>
            <a:graphicFrameLocks noGrp="1"/>
          </p:cNvGraphicFramePr>
          <p:nvPr>
            <p:extLst>
              <p:ext uri="{D42A27DB-BD31-4B8C-83A1-F6EECF244321}">
                <p14:modId xmlns:p14="http://schemas.microsoft.com/office/powerpoint/2010/main" val="1039667029"/>
              </p:ext>
            </p:extLst>
          </p:nvPr>
        </p:nvGraphicFramePr>
        <p:xfrm>
          <a:off x="112643" y="1083832"/>
          <a:ext cx="6639340" cy="4275432"/>
        </p:xfrm>
        <a:graphic>
          <a:graphicData uri="http://schemas.openxmlformats.org/drawingml/2006/table">
            <a:tbl>
              <a:tblPr firstRow="1" firstCol="1" bandRow="1">
                <a:tableStyleId>{5C22544A-7EE6-4342-B048-85BDC9FD1C3A}</a:tableStyleId>
              </a:tblPr>
              <a:tblGrid>
                <a:gridCol w="2507903">
                  <a:extLst>
                    <a:ext uri="{9D8B030D-6E8A-4147-A177-3AD203B41FA5}">
                      <a16:colId xmlns:a16="http://schemas.microsoft.com/office/drawing/2014/main" val="1313531048"/>
                    </a:ext>
                  </a:extLst>
                </a:gridCol>
                <a:gridCol w="4131437">
                  <a:extLst>
                    <a:ext uri="{9D8B030D-6E8A-4147-A177-3AD203B41FA5}">
                      <a16:colId xmlns:a16="http://schemas.microsoft.com/office/drawing/2014/main" val="3542551748"/>
                    </a:ext>
                  </a:extLst>
                </a:gridCol>
              </a:tblGrid>
              <a:tr h="4097768">
                <a:tc>
                  <a:txBody>
                    <a:bodyPr/>
                    <a:lstStyle/>
                    <a:p>
                      <a:pPr>
                        <a:lnSpc>
                          <a:spcPct val="115000"/>
                        </a:lnSpc>
                        <a:spcAft>
                          <a:spcPts val="1000"/>
                        </a:spcAft>
                      </a:pPr>
                      <a:r>
                        <a:rPr lang="en-GB" sz="1800" dirty="0">
                          <a:effectLst/>
                        </a:rPr>
                        <a:t>Workplace Grievance Mechanism</a:t>
                      </a:r>
                      <a:endParaRPr lang="en-NZ"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635" marR="27635" marT="82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71475" indent="-285750" algn="l" defTabSz="685800" rtl="0" eaLnBrk="1" latinLnBrk="0" hangingPunct="1">
                        <a:lnSpc>
                          <a:spcPct val="100000"/>
                        </a:lnSpc>
                        <a:spcAft>
                          <a:spcPts val="600"/>
                        </a:spcAft>
                        <a:buFont typeface="Wingdings" panose="05000000000000000000" pitchFamily="2" charset="2"/>
                        <a:buChar char="ü"/>
                      </a:pPr>
                      <a:r>
                        <a:rPr lang="en-GB" sz="1800" b="0" kern="1200" dirty="0">
                          <a:solidFill>
                            <a:schemeClr val="tx1"/>
                          </a:solidFill>
                          <a:effectLst/>
                          <a:latin typeface="Arial" panose="020B0604020202020204" pitchFamily="34" charset="0"/>
                          <a:ea typeface="+mn-ea"/>
                          <a:cs typeface="Arial" panose="020B0604020202020204" pitchFamily="34" charset="0"/>
                        </a:rPr>
                        <a:t>A </a:t>
                      </a:r>
                      <a:r>
                        <a:rPr lang="en-GB" sz="1800" b="0" kern="1200" dirty="0" err="1">
                          <a:solidFill>
                            <a:schemeClr val="tx1"/>
                          </a:solidFill>
                          <a:effectLst/>
                          <a:latin typeface="Arial" panose="020B0604020202020204" pitchFamily="34" charset="0"/>
                          <a:ea typeface="+mn-ea"/>
                          <a:cs typeface="Arial" panose="020B0604020202020204" pitchFamily="34" charset="0"/>
                        </a:rPr>
                        <a:t>Labor</a:t>
                      </a:r>
                      <a:r>
                        <a:rPr lang="en-GB" sz="1800" b="0" kern="1200" dirty="0">
                          <a:solidFill>
                            <a:schemeClr val="tx1"/>
                          </a:solidFill>
                          <a:effectLst/>
                          <a:latin typeface="Arial" panose="020B0604020202020204" pitchFamily="34" charset="0"/>
                          <a:ea typeface="+mn-ea"/>
                          <a:cs typeface="Arial" panose="020B0604020202020204" pitchFamily="34" charset="0"/>
                        </a:rPr>
                        <a:t> Grievance Mechanism is to be available to Project workers for raising workplace-related matters including concerns about the terms of employment, rights at work, unsafe or unhealthy work situations, among others. </a:t>
                      </a:r>
                    </a:p>
                    <a:p>
                      <a:pPr marL="371475" indent="-285750" algn="l" defTabSz="685800" rtl="0" eaLnBrk="1" latinLnBrk="0" hangingPunct="1">
                        <a:lnSpc>
                          <a:spcPct val="100000"/>
                        </a:lnSpc>
                        <a:spcAft>
                          <a:spcPts val="600"/>
                        </a:spcAft>
                        <a:buFont typeface="Wingdings" panose="05000000000000000000" pitchFamily="2" charset="2"/>
                        <a:buChar char="ü"/>
                      </a:pPr>
                      <a:r>
                        <a:rPr lang="en-US" sz="1800" b="0" kern="1200" dirty="0">
                          <a:solidFill>
                            <a:schemeClr val="tx1"/>
                          </a:solidFill>
                          <a:effectLst/>
                          <a:latin typeface="Arial" panose="020B0604020202020204" pitchFamily="34" charset="0"/>
                          <a:ea typeface="+mn-ea"/>
                          <a:cs typeface="Arial" panose="020B0604020202020204" pitchFamily="34" charset="0"/>
                        </a:rPr>
                        <a:t>PIHOA contracts include a Grievance Mechanism which meets WB requirements; or.</a:t>
                      </a:r>
                    </a:p>
                    <a:p>
                      <a:pPr marL="371475" indent="-285750" algn="l" defTabSz="685800" rtl="0" eaLnBrk="1" latinLnBrk="0" hangingPunct="1">
                        <a:lnSpc>
                          <a:spcPct val="100000"/>
                        </a:lnSpc>
                        <a:spcAft>
                          <a:spcPts val="600"/>
                        </a:spcAft>
                        <a:buFont typeface="Wingdings" panose="05000000000000000000" pitchFamily="2" charset="2"/>
                        <a:buChar char="ü"/>
                      </a:pPr>
                      <a:r>
                        <a:rPr lang="en-US" sz="1800" b="0" kern="1200" dirty="0">
                          <a:solidFill>
                            <a:schemeClr val="tx1"/>
                          </a:solidFill>
                          <a:effectLst/>
                          <a:latin typeface="Arial" panose="020B0604020202020204" pitchFamily="34" charset="0"/>
                          <a:ea typeface="+mn-ea"/>
                          <a:cs typeface="Arial" panose="020B0604020202020204" pitchFamily="34" charset="0"/>
                        </a:rPr>
                        <a:t>Project workers can raise workplace-related concerns or issues </a:t>
                      </a:r>
                      <a:r>
                        <a:rPr lang="en-NZ" sz="1800" b="0" kern="1200" dirty="0">
                          <a:solidFill>
                            <a:schemeClr val="tx1"/>
                          </a:solidFill>
                          <a:effectLst/>
                          <a:latin typeface="Arial" panose="020B0604020202020204" pitchFamily="34" charset="0"/>
                          <a:ea typeface="+mn-ea"/>
                          <a:cs typeface="Arial" panose="020B0604020202020204" pitchFamily="34" charset="0"/>
                        </a:rPr>
                        <a:t>directly with WB Project staff, CIU staff or via the COVID-19 Hotline</a:t>
                      </a:r>
                      <a:r>
                        <a:rPr lang="en-US" sz="1800" b="0" kern="1200" dirty="0">
                          <a:solidFill>
                            <a:schemeClr val="tx1"/>
                          </a:solidFill>
                          <a:effectLst/>
                          <a:latin typeface="Arial" panose="020B0604020202020204" pitchFamily="34" charset="0"/>
                          <a:ea typeface="+mn-ea"/>
                          <a:cs typeface="Arial" panose="020B0604020202020204" pitchFamily="34" charset="0"/>
                        </a:rPr>
                        <a:t>.</a:t>
                      </a:r>
                      <a:endParaRPr lang="en-NZ" sz="1800" b="0" kern="1200" dirty="0">
                        <a:solidFill>
                          <a:schemeClr val="tx1"/>
                        </a:solidFill>
                        <a:effectLst/>
                        <a:latin typeface="Arial" panose="020B0604020202020204" pitchFamily="34" charset="0"/>
                        <a:ea typeface="+mn-ea"/>
                        <a:cs typeface="Arial" panose="020B0604020202020204" pitchFamily="34" charset="0"/>
                      </a:endParaRPr>
                    </a:p>
                  </a:txBody>
                  <a:tcPr marL="27635" marR="27635" marT="823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9730301"/>
                  </a:ext>
                </a:extLst>
              </a:tr>
            </a:tbl>
          </a:graphicData>
        </a:graphic>
      </p:graphicFrame>
      <p:pic>
        <p:nvPicPr>
          <p:cNvPr id="8" name="Picture 7">
            <a:extLst>
              <a:ext uri="{FF2B5EF4-FFF2-40B4-BE49-F238E27FC236}">
                <a16:creationId xmlns:a16="http://schemas.microsoft.com/office/drawing/2014/main" id="{4466BD6A-C8CF-490F-85B1-7C1280C36D1E}"/>
              </a:ext>
            </a:extLst>
          </p:cNvPr>
          <p:cNvPicPr/>
          <p:nvPr/>
        </p:nvPicPr>
        <p:blipFill>
          <a:blip r:embed="rId2">
            <a:extLst>
              <a:ext uri="{28A0092B-C50C-407E-A947-70E740481C1C}">
                <a14:useLocalDpi xmlns:a14="http://schemas.microsoft.com/office/drawing/2010/main" val="0"/>
              </a:ext>
            </a:extLst>
          </a:blip>
          <a:stretch>
            <a:fillRect/>
          </a:stretch>
        </p:blipFill>
        <p:spPr>
          <a:xfrm>
            <a:off x="1418912" y="5532699"/>
            <a:ext cx="4478305" cy="4275432"/>
          </a:xfrm>
          <a:prstGeom prst="rect">
            <a:avLst/>
          </a:prstGeom>
        </p:spPr>
      </p:pic>
    </p:spTree>
    <p:extLst>
      <p:ext uri="{BB962C8B-B14F-4D97-AF65-F5344CB8AC3E}">
        <p14:creationId xmlns:p14="http://schemas.microsoft.com/office/powerpoint/2010/main" val="4106267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91">
            <a:extLst>
              <a:ext uri="{FF2B5EF4-FFF2-40B4-BE49-F238E27FC236}">
                <a16:creationId xmlns:a16="http://schemas.microsoft.com/office/drawing/2014/main" id="{F4BFB9F6-3233-4DFA-A6A3-0B5BD1E3D946}"/>
              </a:ext>
            </a:extLst>
          </p:cNvPr>
          <p:cNvSpPr>
            <a:spLocks noChangeArrowheads="1"/>
          </p:cNvSpPr>
          <p:nvPr/>
        </p:nvSpPr>
        <p:spPr bwMode="auto">
          <a:xfrm>
            <a:off x="-1993" y="9644"/>
            <a:ext cx="6858000" cy="122829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NZ" sz="1400"/>
          </a:p>
        </p:txBody>
      </p:sp>
      <p:sp>
        <p:nvSpPr>
          <p:cNvPr id="254" name="Rectangle 93">
            <a:extLst>
              <a:ext uri="{FF2B5EF4-FFF2-40B4-BE49-F238E27FC236}">
                <a16:creationId xmlns:a16="http://schemas.microsoft.com/office/drawing/2014/main" id="{DFF7A886-9910-4ECF-81AC-0F8AC2B8B2F5}"/>
              </a:ext>
            </a:extLst>
          </p:cNvPr>
          <p:cNvSpPr>
            <a:spLocks noChangeArrowheads="1"/>
          </p:cNvSpPr>
          <p:nvPr/>
        </p:nvSpPr>
        <p:spPr bwMode="auto">
          <a:xfrm>
            <a:off x="0" y="137140"/>
            <a:ext cx="68580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400" b="1" i="0" u="none" strike="noStrike" cap="none" normalizeH="0" baseline="0" dirty="0">
                <a:ln>
                  <a:noFill/>
                </a:ln>
                <a:solidFill>
                  <a:srgbClr val="FFFFFF"/>
                </a:solidFill>
                <a:effectLst/>
                <a:latin typeface="+mn-lt"/>
              </a:rPr>
              <a:t>Safeguards in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400" b="1" i="0" u="none" strike="noStrike" cap="none" normalizeH="0" baseline="0" dirty="0">
                <a:ln>
                  <a:noFill/>
                </a:ln>
                <a:solidFill>
                  <a:srgbClr val="FFFFFF"/>
                </a:solidFill>
                <a:effectLst/>
                <a:latin typeface="+mn-lt"/>
              </a:rPr>
              <a:t>World Bank Projects in RMI</a:t>
            </a:r>
            <a:endParaRPr kumimoji="0" lang="en-US" altLang="en-US" sz="3400" b="1" i="0" u="none" strike="noStrike" cap="none" normalizeH="0" baseline="0" dirty="0">
              <a:ln>
                <a:noFill/>
              </a:ln>
              <a:solidFill>
                <a:schemeClr val="tx1"/>
              </a:solidFill>
              <a:effectLst/>
              <a:latin typeface="+mn-lt"/>
            </a:endParaRPr>
          </a:p>
        </p:txBody>
      </p:sp>
      <p:sp>
        <p:nvSpPr>
          <p:cNvPr id="15" name="TextBox 14">
            <a:extLst>
              <a:ext uri="{FF2B5EF4-FFF2-40B4-BE49-F238E27FC236}">
                <a16:creationId xmlns:a16="http://schemas.microsoft.com/office/drawing/2014/main" id="{7717784C-A49B-499E-9798-D3BB1AF757B2}"/>
              </a:ext>
            </a:extLst>
          </p:cNvPr>
          <p:cNvSpPr txBox="1"/>
          <p:nvPr/>
        </p:nvSpPr>
        <p:spPr>
          <a:xfrm>
            <a:off x="3702739" y="5759361"/>
            <a:ext cx="2846232" cy="2508379"/>
          </a:xfrm>
          <a:prstGeom prst="rect">
            <a:avLst/>
          </a:prstGeom>
          <a:noFill/>
          <a:ln>
            <a:noFill/>
          </a:ln>
        </p:spPr>
        <p:txBody>
          <a:bodyPr wrap="square" rtlCol="0">
            <a:spAutoFit/>
          </a:bodyPr>
          <a:lstStyle/>
          <a:p>
            <a:pPr algn="ctr"/>
            <a:r>
              <a:rPr lang="en-NZ" sz="1700" b="1" dirty="0"/>
              <a:t>Project Implementation Unit (PIU)</a:t>
            </a:r>
          </a:p>
          <a:p>
            <a:pPr algn="ctr"/>
            <a:endParaRPr lang="en-NZ" sz="1700" b="1" dirty="0">
              <a:solidFill>
                <a:srgbClr val="7030A0"/>
              </a:solidFill>
            </a:endParaRPr>
          </a:p>
          <a:p>
            <a:pPr algn="ctr"/>
            <a:r>
              <a:rPr lang="en-NZ" sz="1800" b="1" dirty="0">
                <a:solidFill>
                  <a:srgbClr val="7030A0"/>
                </a:solidFill>
              </a:rPr>
              <a:t>PIU Project Management</a:t>
            </a:r>
          </a:p>
          <a:p>
            <a:pPr algn="ctr"/>
            <a:endParaRPr lang="en-NZ" b="1" dirty="0">
              <a:solidFill>
                <a:srgbClr val="7030A0"/>
              </a:solidFill>
            </a:endParaRPr>
          </a:p>
          <a:p>
            <a:pPr algn="ctr"/>
            <a:r>
              <a:rPr lang="en-NZ" sz="1800" b="1" dirty="0">
                <a:solidFill>
                  <a:srgbClr val="7030A0"/>
                </a:solidFill>
              </a:rPr>
              <a:t>PIU contracts and procures goods and services</a:t>
            </a:r>
          </a:p>
          <a:p>
            <a:pPr algn="ctr"/>
            <a:endParaRPr lang="en-NZ" sz="1700" b="1" dirty="0"/>
          </a:p>
          <a:p>
            <a:pPr algn="ctr"/>
            <a:endParaRPr lang="en-NZ" sz="1700" b="1" dirty="0"/>
          </a:p>
        </p:txBody>
      </p:sp>
      <p:grpSp>
        <p:nvGrpSpPr>
          <p:cNvPr id="17" name="Group 16">
            <a:extLst>
              <a:ext uri="{FF2B5EF4-FFF2-40B4-BE49-F238E27FC236}">
                <a16:creationId xmlns:a16="http://schemas.microsoft.com/office/drawing/2014/main" id="{909DBA72-BF1E-4E7E-87F2-B54DD74028E1}"/>
              </a:ext>
            </a:extLst>
          </p:cNvPr>
          <p:cNvGrpSpPr/>
          <p:nvPr/>
        </p:nvGrpSpPr>
        <p:grpSpPr>
          <a:xfrm>
            <a:off x="2647056" y="3030215"/>
            <a:ext cx="1663146" cy="1449328"/>
            <a:chOff x="3793377" y="1203284"/>
            <a:chExt cx="1663146" cy="1449328"/>
          </a:xfrm>
        </p:grpSpPr>
        <p:pic>
          <p:nvPicPr>
            <p:cNvPr id="6156" name="Picture 12">
              <a:extLst>
                <a:ext uri="{FF2B5EF4-FFF2-40B4-BE49-F238E27FC236}">
                  <a16:creationId xmlns:a16="http://schemas.microsoft.com/office/drawing/2014/main" id="{74492408-D6D5-4955-8DDF-69590E7696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2467"/>
            <a:stretch/>
          </p:blipFill>
          <p:spPr bwMode="auto">
            <a:xfrm>
              <a:off x="3889397" y="1203284"/>
              <a:ext cx="1471107" cy="1049218"/>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1502A624-175D-4F89-A900-413306A5F74B}"/>
                </a:ext>
              </a:extLst>
            </p:cNvPr>
            <p:cNvSpPr txBox="1"/>
            <p:nvPr/>
          </p:nvSpPr>
          <p:spPr>
            <a:xfrm>
              <a:off x="3793377" y="2252502"/>
              <a:ext cx="1663146" cy="400110"/>
            </a:xfrm>
            <a:prstGeom prst="rect">
              <a:avLst/>
            </a:prstGeom>
            <a:noFill/>
          </p:spPr>
          <p:txBody>
            <a:bodyPr wrap="square" rtlCol="0">
              <a:spAutoFit/>
            </a:bodyPr>
            <a:lstStyle/>
            <a:p>
              <a:pPr algn="ctr"/>
              <a:r>
                <a:rPr lang="en-NZ" sz="2000" dirty="0"/>
                <a:t>Government</a:t>
              </a:r>
            </a:p>
          </p:txBody>
        </p:sp>
      </p:grpSp>
      <p:pic>
        <p:nvPicPr>
          <p:cNvPr id="19" name="Picture 18" descr="Logo, company name&#10;&#10;Description automatically generated">
            <a:extLst>
              <a:ext uri="{FF2B5EF4-FFF2-40B4-BE49-F238E27FC236}">
                <a16:creationId xmlns:a16="http://schemas.microsoft.com/office/drawing/2014/main" id="{3CAADA38-8818-498B-B2B7-762A0452288F}"/>
              </a:ext>
            </a:extLst>
          </p:cNvPr>
          <p:cNvPicPr>
            <a:picLocks noChangeAspect="1"/>
          </p:cNvPicPr>
          <p:nvPr/>
        </p:nvPicPr>
        <p:blipFill rotWithShape="1">
          <a:blip r:embed="rId4">
            <a:extLst>
              <a:ext uri="{28A0092B-C50C-407E-A947-70E740481C1C}">
                <a14:useLocalDpi xmlns:a14="http://schemas.microsoft.com/office/drawing/2010/main" val="0"/>
              </a:ext>
            </a:extLst>
          </a:blip>
          <a:srcRect t="38054" r="75743" b="31659"/>
          <a:stretch/>
        </p:blipFill>
        <p:spPr>
          <a:xfrm>
            <a:off x="3032106" y="1510920"/>
            <a:ext cx="893162" cy="839391"/>
          </a:xfrm>
          <a:prstGeom prst="rect">
            <a:avLst/>
          </a:prstGeom>
        </p:spPr>
      </p:pic>
      <p:sp>
        <p:nvSpPr>
          <p:cNvPr id="20" name="TextBox 19">
            <a:extLst>
              <a:ext uri="{FF2B5EF4-FFF2-40B4-BE49-F238E27FC236}">
                <a16:creationId xmlns:a16="http://schemas.microsoft.com/office/drawing/2014/main" id="{CB43DBA6-2E00-48B4-B1C6-145F49F23943}"/>
              </a:ext>
            </a:extLst>
          </p:cNvPr>
          <p:cNvSpPr txBox="1"/>
          <p:nvPr/>
        </p:nvSpPr>
        <p:spPr>
          <a:xfrm>
            <a:off x="4179705" y="1861936"/>
            <a:ext cx="2302194" cy="1077218"/>
          </a:xfrm>
          <a:prstGeom prst="rect">
            <a:avLst/>
          </a:prstGeom>
          <a:noFill/>
        </p:spPr>
        <p:txBody>
          <a:bodyPr wrap="square" rtlCol="0">
            <a:spAutoFit/>
          </a:bodyPr>
          <a:lstStyle/>
          <a:p>
            <a:pPr algn="ctr"/>
            <a:r>
              <a:rPr lang="en-NZ" sz="1600" b="1" dirty="0">
                <a:solidFill>
                  <a:srgbClr val="FF0000"/>
                </a:solidFill>
              </a:rPr>
              <a:t>World Bank provides $$ for a specific purpose as requested by RMI government</a:t>
            </a:r>
          </a:p>
        </p:txBody>
      </p:sp>
      <p:cxnSp>
        <p:nvCxnSpPr>
          <p:cNvPr id="31" name="Connector: Elbow 30">
            <a:extLst>
              <a:ext uri="{FF2B5EF4-FFF2-40B4-BE49-F238E27FC236}">
                <a16:creationId xmlns:a16="http://schemas.microsoft.com/office/drawing/2014/main" id="{CB2E0ADF-123F-4115-A1B1-742BFB882285}"/>
              </a:ext>
            </a:extLst>
          </p:cNvPr>
          <p:cNvCxnSpPr>
            <a:cxnSpLocks/>
            <a:stCxn id="6156" idx="1"/>
            <a:endCxn id="87" idx="0"/>
          </p:cNvCxnSpPr>
          <p:nvPr/>
        </p:nvCxnSpPr>
        <p:spPr>
          <a:xfrm rot="10800000" flipV="1">
            <a:off x="1763618" y="3554824"/>
            <a:ext cx="979458" cy="2113660"/>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7AE8765F-D494-4E6E-ABBD-5853B130B650}"/>
              </a:ext>
            </a:extLst>
          </p:cNvPr>
          <p:cNvSpPr txBox="1"/>
          <p:nvPr/>
        </p:nvSpPr>
        <p:spPr>
          <a:xfrm>
            <a:off x="2777612" y="2318673"/>
            <a:ext cx="1402149" cy="330669"/>
          </a:xfrm>
          <a:prstGeom prst="rect">
            <a:avLst/>
          </a:prstGeom>
          <a:noFill/>
        </p:spPr>
        <p:txBody>
          <a:bodyPr wrap="square" rtlCol="0">
            <a:spAutoFit/>
          </a:bodyPr>
          <a:lstStyle/>
          <a:p>
            <a:r>
              <a:rPr lang="en-NZ" sz="2000" dirty="0"/>
              <a:t>World Bank</a:t>
            </a:r>
          </a:p>
        </p:txBody>
      </p:sp>
      <p:sp>
        <p:nvSpPr>
          <p:cNvPr id="129" name="TextBox 128">
            <a:extLst>
              <a:ext uri="{FF2B5EF4-FFF2-40B4-BE49-F238E27FC236}">
                <a16:creationId xmlns:a16="http://schemas.microsoft.com/office/drawing/2014/main" id="{CCBE7A80-64B9-4B0C-94CB-0D2004FA5BB6}"/>
              </a:ext>
            </a:extLst>
          </p:cNvPr>
          <p:cNvSpPr txBox="1"/>
          <p:nvPr/>
        </p:nvSpPr>
        <p:spPr>
          <a:xfrm>
            <a:off x="3955227" y="4933978"/>
            <a:ext cx="2407517" cy="353943"/>
          </a:xfrm>
          <a:prstGeom prst="rect">
            <a:avLst/>
          </a:prstGeom>
          <a:noFill/>
          <a:ln>
            <a:solidFill>
              <a:schemeClr val="tx1"/>
            </a:solidFill>
          </a:ln>
        </p:spPr>
        <p:txBody>
          <a:bodyPr wrap="square" rtlCol="0">
            <a:spAutoFit/>
          </a:bodyPr>
          <a:lstStyle/>
          <a:p>
            <a:pPr algn="ctr"/>
            <a:r>
              <a:rPr lang="en-NZ" sz="1700" b="1" dirty="0"/>
              <a:t>Implementing Agency</a:t>
            </a:r>
          </a:p>
        </p:txBody>
      </p:sp>
      <p:cxnSp>
        <p:nvCxnSpPr>
          <p:cNvPr id="233" name="Connector: Elbow 232">
            <a:extLst>
              <a:ext uri="{FF2B5EF4-FFF2-40B4-BE49-F238E27FC236}">
                <a16:creationId xmlns:a16="http://schemas.microsoft.com/office/drawing/2014/main" id="{DA1572C6-804B-4A29-9F25-2C1D438314BB}"/>
              </a:ext>
            </a:extLst>
          </p:cNvPr>
          <p:cNvCxnSpPr>
            <a:cxnSpLocks/>
            <a:stCxn id="103" idx="2"/>
            <a:endCxn id="129" idx="0"/>
          </p:cNvCxnSpPr>
          <p:nvPr/>
        </p:nvCxnSpPr>
        <p:spPr>
          <a:xfrm rot="16200000" flipH="1">
            <a:off x="4091590" y="3866581"/>
            <a:ext cx="454435" cy="1680357"/>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C6D1D4D-E3FD-4C56-9397-36FBA6F5413A}"/>
              </a:ext>
            </a:extLst>
          </p:cNvPr>
          <p:cNvCxnSpPr>
            <a:cxnSpLocks/>
            <a:stCxn id="129" idx="2"/>
            <a:endCxn id="38" idx="0"/>
          </p:cNvCxnSpPr>
          <p:nvPr/>
        </p:nvCxnSpPr>
        <p:spPr>
          <a:xfrm>
            <a:off x="5158986" y="5287921"/>
            <a:ext cx="1698" cy="39061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DFFDF9F2-9B0E-44B9-B5B1-38BF81B24942}"/>
              </a:ext>
            </a:extLst>
          </p:cNvPr>
          <p:cNvCxnSpPr>
            <a:cxnSpLocks/>
            <a:stCxn id="126" idx="2"/>
            <a:endCxn id="6156" idx="0"/>
          </p:cNvCxnSpPr>
          <p:nvPr/>
        </p:nvCxnSpPr>
        <p:spPr>
          <a:xfrm flipH="1">
            <a:off x="3478630" y="2649342"/>
            <a:ext cx="57" cy="38087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5BEAAA80-27D9-4CCF-B014-331BC103C4A1}"/>
              </a:ext>
            </a:extLst>
          </p:cNvPr>
          <p:cNvSpPr txBox="1"/>
          <p:nvPr/>
        </p:nvSpPr>
        <p:spPr>
          <a:xfrm>
            <a:off x="145778" y="5717587"/>
            <a:ext cx="3226836" cy="1154162"/>
          </a:xfrm>
          <a:prstGeom prst="rect">
            <a:avLst/>
          </a:prstGeom>
          <a:noFill/>
        </p:spPr>
        <p:txBody>
          <a:bodyPr wrap="square" rtlCol="0">
            <a:spAutoFit/>
          </a:bodyPr>
          <a:lstStyle/>
          <a:p>
            <a:pPr algn="ctr"/>
            <a:r>
              <a:rPr lang="en-NZ" sz="1700" b="1" dirty="0"/>
              <a:t>Centralized Implementation Unit  (CIU)</a:t>
            </a:r>
          </a:p>
          <a:p>
            <a:pPr algn="ctr"/>
            <a:endParaRPr lang="en-NZ" sz="1700" b="1" dirty="0"/>
          </a:p>
          <a:p>
            <a:pPr algn="ctr"/>
            <a:r>
              <a:rPr lang="en-NZ" sz="1800" b="1" dirty="0">
                <a:solidFill>
                  <a:srgbClr val="7030A0"/>
                </a:solidFill>
              </a:rPr>
              <a:t>CIU provides support</a:t>
            </a:r>
          </a:p>
        </p:txBody>
      </p:sp>
      <p:sp>
        <p:nvSpPr>
          <p:cNvPr id="87" name="Rectangle 86">
            <a:extLst>
              <a:ext uri="{FF2B5EF4-FFF2-40B4-BE49-F238E27FC236}">
                <a16:creationId xmlns:a16="http://schemas.microsoft.com/office/drawing/2014/main" id="{B333C8CF-1A05-4CE8-93A5-F36E70F5F1AD}"/>
              </a:ext>
            </a:extLst>
          </p:cNvPr>
          <p:cNvSpPr/>
          <p:nvPr/>
        </p:nvSpPr>
        <p:spPr>
          <a:xfrm>
            <a:off x="198107" y="5668484"/>
            <a:ext cx="3131021" cy="223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cxnSp>
        <p:nvCxnSpPr>
          <p:cNvPr id="338" name="Connector: Elbow 337">
            <a:extLst>
              <a:ext uri="{FF2B5EF4-FFF2-40B4-BE49-F238E27FC236}">
                <a16:creationId xmlns:a16="http://schemas.microsoft.com/office/drawing/2014/main" id="{911F921D-1135-4C36-9689-6625926199EC}"/>
              </a:ext>
            </a:extLst>
          </p:cNvPr>
          <p:cNvCxnSpPr>
            <a:cxnSpLocks/>
            <a:stCxn id="87" idx="3"/>
          </p:cNvCxnSpPr>
          <p:nvPr/>
        </p:nvCxnSpPr>
        <p:spPr>
          <a:xfrm flipV="1">
            <a:off x="3329128" y="6632718"/>
            <a:ext cx="267595" cy="153990"/>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4A1E5503-2B01-4DD7-B749-1F2696FB910F}"/>
              </a:ext>
            </a:extLst>
          </p:cNvPr>
          <p:cNvCxnSpPr>
            <a:cxnSpLocks/>
            <a:stCxn id="38" idx="2"/>
            <a:endCxn id="6162" idx="0"/>
          </p:cNvCxnSpPr>
          <p:nvPr/>
        </p:nvCxnSpPr>
        <p:spPr>
          <a:xfrm rot="5400000">
            <a:off x="4932807" y="8122832"/>
            <a:ext cx="435728" cy="200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9DBF3AE-A148-4A42-B5A7-AD2FB5724293}"/>
              </a:ext>
            </a:extLst>
          </p:cNvPr>
          <p:cNvGrpSpPr/>
          <p:nvPr/>
        </p:nvGrpSpPr>
        <p:grpSpPr>
          <a:xfrm>
            <a:off x="3715991" y="8350708"/>
            <a:ext cx="2909728" cy="954104"/>
            <a:chOff x="3715991" y="8602496"/>
            <a:chExt cx="2909728" cy="954104"/>
          </a:xfrm>
        </p:grpSpPr>
        <p:pic>
          <p:nvPicPr>
            <p:cNvPr id="6162" name="Picture 18">
              <a:extLst>
                <a:ext uri="{FF2B5EF4-FFF2-40B4-BE49-F238E27FC236}">
                  <a16:creationId xmlns:a16="http://schemas.microsoft.com/office/drawing/2014/main" id="{D9C7493A-0991-4CF2-9319-18A1AA8D8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542" y="8602497"/>
              <a:ext cx="2846232" cy="560682"/>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259F6F33-CD92-4597-8A61-43CC38295408}"/>
                </a:ext>
              </a:extLst>
            </p:cNvPr>
            <p:cNvSpPr txBox="1"/>
            <p:nvPr/>
          </p:nvSpPr>
          <p:spPr>
            <a:xfrm>
              <a:off x="3715991" y="9187268"/>
              <a:ext cx="2846232" cy="369332"/>
            </a:xfrm>
            <a:prstGeom prst="rect">
              <a:avLst/>
            </a:prstGeom>
            <a:noFill/>
          </p:spPr>
          <p:txBody>
            <a:bodyPr wrap="square" rtlCol="0">
              <a:spAutoFit/>
            </a:bodyPr>
            <a:lstStyle/>
            <a:p>
              <a:pPr algn="ctr"/>
              <a:r>
                <a:rPr lang="en-NZ" dirty="0">
                  <a:solidFill>
                    <a:srgbClr val="C00000"/>
                  </a:solidFill>
                </a:rPr>
                <a:t>Beneficiaries &amp; Suppliers</a:t>
              </a:r>
            </a:p>
          </p:txBody>
        </p:sp>
        <p:sp>
          <p:nvSpPr>
            <p:cNvPr id="98" name="Rectangle 97">
              <a:extLst>
                <a:ext uri="{FF2B5EF4-FFF2-40B4-BE49-F238E27FC236}">
                  <a16:creationId xmlns:a16="http://schemas.microsoft.com/office/drawing/2014/main" id="{5C0803D1-52FD-4EBF-B779-1C2F55DDD11E}"/>
                </a:ext>
              </a:extLst>
            </p:cNvPr>
            <p:cNvSpPr/>
            <p:nvPr/>
          </p:nvSpPr>
          <p:spPr>
            <a:xfrm>
              <a:off x="3715991" y="8602496"/>
              <a:ext cx="2909728" cy="954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38" name="Rectangle 37">
            <a:extLst>
              <a:ext uri="{FF2B5EF4-FFF2-40B4-BE49-F238E27FC236}">
                <a16:creationId xmlns:a16="http://schemas.microsoft.com/office/drawing/2014/main" id="{BDE6916A-BFDA-4EF4-8770-3F4A431CF784}"/>
              </a:ext>
            </a:extLst>
          </p:cNvPr>
          <p:cNvSpPr/>
          <p:nvPr/>
        </p:nvSpPr>
        <p:spPr>
          <a:xfrm>
            <a:off x="3596724" y="5678534"/>
            <a:ext cx="3127920" cy="22364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600"/>
          </a:p>
        </p:txBody>
      </p:sp>
      <p:sp>
        <p:nvSpPr>
          <p:cNvPr id="45" name="TextBox 44">
            <a:extLst>
              <a:ext uri="{FF2B5EF4-FFF2-40B4-BE49-F238E27FC236}">
                <a16:creationId xmlns:a16="http://schemas.microsoft.com/office/drawing/2014/main" id="{BE7F9A7F-EAAB-47BE-A158-24C840BAA182}"/>
              </a:ext>
            </a:extLst>
          </p:cNvPr>
          <p:cNvSpPr txBox="1"/>
          <p:nvPr/>
        </p:nvSpPr>
        <p:spPr>
          <a:xfrm>
            <a:off x="735874" y="6796757"/>
            <a:ext cx="2139848" cy="1015663"/>
          </a:xfrm>
          <a:prstGeom prst="rect">
            <a:avLst/>
          </a:prstGeom>
          <a:noFill/>
        </p:spPr>
        <p:txBody>
          <a:bodyPr wrap="square">
            <a:spAutoFit/>
          </a:bodyPr>
          <a:lstStyle/>
          <a:p>
            <a:pPr marL="285750" indent="-285750">
              <a:buFontTx/>
              <a:buChar char="-"/>
            </a:pPr>
            <a:r>
              <a:rPr lang="en-NZ" sz="2400" b="1" dirty="0">
                <a:solidFill>
                  <a:srgbClr val="FF0000"/>
                </a:solidFill>
              </a:rPr>
              <a:t>Safeguards*</a:t>
            </a:r>
          </a:p>
          <a:p>
            <a:pPr marL="285750" indent="-285750">
              <a:buFontTx/>
              <a:buChar char="-"/>
            </a:pPr>
            <a:r>
              <a:rPr lang="en-NZ" sz="1800" b="1" dirty="0">
                <a:solidFill>
                  <a:srgbClr val="7030A0"/>
                </a:solidFill>
              </a:rPr>
              <a:t>Financial</a:t>
            </a:r>
          </a:p>
          <a:p>
            <a:pPr marL="285750" indent="-285750">
              <a:buFontTx/>
              <a:buChar char="-"/>
            </a:pPr>
            <a:r>
              <a:rPr lang="en-NZ" sz="1800" b="1" dirty="0">
                <a:solidFill>
                  <a:srgbClr val="7030A0"/>
                </a:solidFill>
              </a:rPr>
              <a:t>Procurement</a:t>
            </a:r>
          </a:p>
        </p:txBody>
      </p:sp>
      <p:sp>
        <p:nvSpPr>
          <p:cNvPr id="29" name="TextBox 28">
            <a:extLst>
              <a:ext uri="{FF2B5EF4-FFF2-40B4-BE49-F238E27FC236}">
                <a16:creationId xmlns:a16="http://schemas.microsoft.com/office/drawing/2014/main" id="{F8E0E44F-6C6E-440C-8721-6105F624AEFE}"/>
              </a:ext>
            </a:extLst>
          </p:cNvPr>
          <p:cNvSpPr txBox="1"/>
          <p:nvPr/>
        </p:nvSpPr>
        <p:spPr>
          <a:xfrm>
            <a:off x="411994" y="8350708"/>
            <a:ext cx="2917134" cy="1077218"/>
          </a:xfrm>
          <a:prstGeom prst="rect">
            <a:avLst/>
          </a:prstGeom>
          <a:noFill/>
        </p:spPr>
        <p:txBody>
          <a:bodyPr wrap="square">
            <a:spAutoFit/>
          </a:bodyPr>
          <a:lstStyle/>
          <a:p>
            <a:r>
              <a:rPr lang="en-NZ" sz="1600" b="1" dirty="0">
                <a:solidFill>
                  <a:srgbClr val="FF0000"/>
                </a:solidFill>
              </a:rPr>
              <a:t>* Managing Environmental and Social Risks (including workplace risks) associated with projects </a:t>
            </a:r>
          </a:p>
        </p:txBody>
      </p:sp>
    </p:spTree>
    <p:extLst>
      <p:ext uri="{BB962C8B-B14F-4D97-AF65-F5344CB8AC3E}">
        <p14:creationId xmlns:p14="http://schemas.microsoft.com/office/powerpoint/2010/main" val="1898021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0C57-7FBF-4D3A-8DF3-9FFD097E0DC6}"/>
              </a:ext>
            </a:extLst>
          </p:cNvPr>
          <p:cNvSpPr>
            <a:spLocks noGrp="1"/>
          </p:cNvSpPr>
          <p:nvPr>
            <p:ph type="title"/>
          </p:nvPr>
        </p:nvSpPr>
        <p:spPr>
          <a:xfrm>
            <a:off x="0" y="1"/>
            <a:ext cx="6858000" cy="936008"/>
          </a:xfrm>
          <a:solidFill>
            <a:srgbClr val="00B050"/>
          </a:solidFill>
          <a:ln w="28575">
            <a:solidFill>
              <a:schemeClr val="tx1"/>
            </a:solidFill>
          </a:ln>
        </p:spPr>
        <p:txBody>
          <a:bodyPr>
            <a:normAutofit/>
          </a:bodyPr>
          <a:lstStyle/>
          <a:p>
            <a:pPr algn="ctr"/>
            <a:r>
              <a:rPr lang="en-US" sz="3200" b="1" dirty="0">
                <a:solidFill>
                  <a:schemeClr val="bg1"/>
                </a:solidFill>
                <a:latin typeface="+mn-lt"/>
              </a:rPr>
              <a:t>RMI CIU Safeguards Team</a:t>
            </a:r>
            <a:endParaRPr lang="en-FJ" sz="3200" b="1" dirty="0">
              <a:solidFill>
                <a:schemeClr val="bg1"/>
              </a:solidFill>
              <a:latin typeface="+mn-lt"/>
            </a:endParaRPr>
          </a:p>
        </p:txBody>
      </p:sp>
      <p:sp>
        <p:nvSpPr>
          <p:cNvPr id="3" name="Content Placeholder 2">
            <a:extLst>
              <a:ext uri="{FF2B5EF4-FFF2-40B4-BE49-F238E27FC236}">
                <a16:creationId xmlns:a16="http://schemas.microsoft.com/office/drawing/2014/main" id="{D0414884-684C-4C0D-BE82-7DEF2C42C55F}"/>
              </a:ext>
            </a:extLst>
          </p:cNvPr>
          <p:cNvSpPr>
            <a:spLocks noGrp="1"/>
          </p:cNvSpPr>
          <p:nvPr>
            <p:ph idx="1"/>
          </p:nvPr>
        </p:nvSpPr>
        <p:spPr>
          <a:xfrm>
            <a:off x="0" y="936009"/>
            <a:ext cx="6858000" cy="5971896"/>
          </a:xfrm>
        </p:spPr>
        <p:txBody>
          <a:bodyPr/>
          <a:lstStyle/>
          <a:p>
            <a:pPr marL="1524000" indent="-1344613">
              <a:lnSpc>
                <a:spcPct val="100000"/>
              </a:lnSpc>
              <a:buNone/>
            </a:pPr>
            <a:r>
              <a:rPr lang="en-US" sz="2000" b="1" dirty="0"/>
              <a:t>Majuro: 	</a:t>
            </a:r>
            <a:r>
              <a:rPr lang="en-US" sz="2400" b="1" dirty="0">
                <a:solidFill>
                  <a:srgbClr val="0070C0"/>
                </a:solidFill>
              </a:rPr>
              <a:t>Jessica Zebedee</a:t>
            </a:r>
          </a:p>
          <a:p>
            <a:pPr marL="1524000" indent="-1524000">
              <a:lnSpc>
                <a:spcPct val="100000"/>
              </a:lnSpc>
              <a:spcBef>
                <a:spcPts val="0"/>
              </a:spcBef>
              <a:buNone/>
              <a:tabLst>
                <a:tab pos="2243138" algn="l"/>
              </a:tabLst>
            </a:pPr>
            <a:r>
              <a:rPr lang="en-US" sz="2000" b="1" dirty="0"/>
              <a:t>	</a:t>
            </a:r>
            <a:r>
              <a:rPr lang="en-US" sz="2000" dirty="0"/>
              <a:t>Safeguards Officer (DIDA) </a:t>
            </a:r>
          </a:p>
          <a:p>
            <a:pPr marL="1524000" indent="-1524000">
              <a:lnSpc>
                <a:spcPct val="100000"/>
              </a:lnSpc>
              <a:spcBef>
                <a:spcPts val="0"/>
              </a:spcBef>
              <a:buNone/>
              <a:tabLst>
                <a:tab pos="2243138" algn="l"/>
              </a:tabLst>
            </a:pPr>
            <a:r>
              <a:rPr lang="en-US" sz="2000" dirty="0"/>
              <a:t>	Office Phone: </a:t>
            </a:r>
            <a:r>
              <a:rPr lang="en-NZ" sz="2000" dirty="0"/>
              <a:t>(692) 625 5968</a:t>
            </a:r>
            <a:endParaRPr lang="en-US" sz="2000" dirty="0"/>
          </a:p>
          <a:p>
            <a:pPr marL="1524000" indent="-1524000">
              <a:lnSpc>
                <a:spcPct val="100000"/>
              </a:lnSpc>
              <a:spcBef>
                <a:spcPts val="0"/>
              </a:spcBef>
              <a:spcAft>
                <a:spcPts val="1200"/>
              </a:spcAft>
              <a:buNone/>
              <a:tabLst>
                <a:tab pos="2243138" algn="l"/>
              </a:tabLst>
            </a:pPr>
            <a:r>
              <a:rPr lang="en-US" sz="2000" dirty="0"/>
              <a:t>	Email: </a:t>
            </a:r>
            <a:r>
              <a:rPr lang="en-NZ" sz="2000" dirty="0"/>
              <a:t>jess.zebedee@gmail.com</a:t>
            </a:r>
            <a:endParaRPr lang="en-US" sz="2000" dirty="0"/>
          </a:p>
          <a:p>
            <a:pPr marL="1524000" indent="-1344613">
              <a:buNone/>
            </a:pPr>
            <a:r>
              <a:rPr lang="en-US" sz="2000" b="1" dirty="0"/>
              <a:t>Ebeye:	</a:t>
            </a:r>
            <a:r>
              <a:rPr lang="en-US" sz="2400" b="1" dirty="0">
                <a:solidFill>
                  <a:srgbClr val="0070C0"/>
                </a:solidFill>
              </a:rPr>
              <a:t>Yumi </a:t>
            </a:r>
            <a:r>
              <a:rPr lang="it-IT" sz="2400" b="1" dirty="0">
                <a:solidFill>
                  <a:srgbClr val="0070C0"/>
                </a:solidFill>
              </a:rPr>
              <a:t>Crisostomo</a:t>
            </a:r>
            <a:endParaRPr lang="en-US" sz="2400" b="1" dirty="0">
              <a:solidFill>
                <a:srgbClr val="0070C0"/>
              </a:solidFill>
            </a:endParaRPr>
          </a:p>
          <a:p>
            <a:pPr marL="1524000" indent="-1524000">
              <a:lnSpc>
                <a:spcPct val="100000"/>
              </a:lnSpc>
              <a:spcBef>
                <a:spcPts val="0"/>
              </a:spcBef>
              <a:buNone/>
            </a:pPr>
            <a:r>
              <a:rPr lang="en-US" sz="2000" b="1" dirty="0"/>
              <a:t>	</a:t>
            </a:r>
            <a:r>
              <a:rPr lang="en-US" sz="2000" dirty="0"/>
              <a:t>CIU</a:t>
            </a:r>
            <a:r>
              <a:rPr lang="en-US" sz="2000" b="1" dirty="0"/>
              <a:t> </a:t>
            </a:r>
            <a:r>
              <a:rPr lang="en-US" sz="2000" dirty="0"/>
              <a:t>Ebeye Program Officer</a:t>
            </a:r>
          </a:p>
          <a:p>
            <a:pPr marL="1524000" indent="-1524000">
              <a:lnSpc>
                <a:spcPct val="100000"/>
              </a:lnSpc>
              <a:spcBef>
                <a:spcPts val="0"/>
              </a:spcBef>
              <a:spcAft>
                <a:spcPts val="1200"/>
              </a:spcAft>
              <a:buNone/>
              <a:tabLst>
                <a:tab pos="2243138" algn="l"/>
              </a:tabLst>
            </a:pPr>
            <a:r>
              <a:rPr lang="en-US" sz="2000" dirty="0"/>
              <a:t>	Email: </a:t>
            </a:r>
            <a:r>
              <a:rPr lang="en-NZ" sz="1600" b="0" i="0" dirty="0">
                <a:effectLst/>
                <a:latin typeface="Roboto" panose="02000000000000000000" pitchFamily="2" charset="0"/>
              </a:rPr>
              <a:t>mikefamilystore@gmail.com</a:t>
            </a:r>
            <a:endParaRPr lang="en-US" sz="2000" dirty="0"/>
          </a:p>
          <a:p>
            <a:pPr marL="1524000" indent="-1344613">
              <a:lnSpc>
                <a:spcPct val="100000"/>
              </a:lnSpc>
              <a:spcBef>
                <a:spcPts val="0"/>
              </a:spcBef>
              <a:buNone/>
            </a:pPr>
            <a:r>
              <a:rPr lang="en-US" sz="2000" b="1" dirty="0"/>
              <a:t>Fiji Islands:	</a:t>
            </a:r>
            <a:r>
              <a:rPr lang="en-US" sz="2400" b="1" dirty="0">
                <a:solidFill>
                  <a:srgbClr val="0070C0"/>
                </a:solidFill>
              </a:rPr>
              <a:t>Colleen Peacock</a:t>
            </a:r>
          </a:p>
          <a:p>
            <a:pPr marL="1524000" indent="-1344613">
              <a:lnSpc>
                <a:spcPct val="100000"/>
              </a:lnSpc>
              <a:spcBef>
                <a:spcPts val="0"/>
              </a:spcBef>
              <a:buNone/>
              <a:tabLst>
                <a:tab pos="2060575" algn="l"/>
              </a:tabLst>
            </a:pPr>
            <a:r>
              <a:rPr lang="en-US" sz="2000" dirty="0"/>
              <a:t>(Remote)</a:t>
            </a:r>
            <a:r>
              <a:rPr lang="en-US" sz="2000" b="1" dirty="0">
                <a:solidFill>
                  <a:srgbClr val="0070C0"/>
                </a:solidFill>
              </a:rPr>
              <a:t>	</a:t>
            </a:r>
            <a:r>
              <a:rPr lang="en-US" sz="2000" dirty="0"/>
              <a:t>Social Safeguards Specialist</a:t>
            </a:r>
          </a:p>
          <a:p>
            <a:pPr marL="1524000" indent="-1524000">
              <a:lnSpc>
                <a:spcPct val="100000"/>
              </a:lnSpc>
              <a:spcBef>
                <a:spcPts val="0"/>
              </a:spcBef>
              <a:spcAft>
                <a:spcPts val="1200"/>
              </a:spcAft>
              <a:buNone/>
              <a:tabLst>
                <a:tab pos="2239963" algn="l"/>
              </a:tabLst>
            </a:pPr>
            <a:r>
              <a:rPr lang="en-US" sz="2000" dirty="0"/>
              <a:t>	Email: </a:t>
            </a:r>
            <a:r>
              <a:rPr lang="en-NZ" sz="2000" dirty="0"/>
              <a:t>colleen@tautai.com</a:t>
            </a:r>
            <a:endParaRPr lang="en-US" sz="2000" dirty="0"/>
          </a:p>
          <a:p>
            <a:pPr marL="1524000" indent="-1344613">
              <a:lnSpc>
                <a:spcPct val="100000"/>
              </a:lnSpc>
              <a:spcBef>
                <a:spcPts val="0"/>
              </a:spcBef>
              <a:buNone/>
            </a:pPr>
            <a:r>
              <a:rPr lang="en-US" sz="2400" b="1" dirty="0"/>
              <a:t>NZ:	</a:t>
            </a:r>
            <a:r>
              <a:rPr lang="en-US" sz="2400" b="1" dirty="0">
                <a:solidFill>
                  <a:srgbClr val="0070C0"/>
                </a:solidFill>
              </a:rPr>
              <a:t>Garry Venus</a:t>
            </a:r>
          </a:p>
          <a:p>
            <a:pPr marL="1524000" indent="-1344613">
              <a:lnSpc>
                <a:spcPct val="100000"/>
              </a:lnSpc>
              <a:spcBef>
                <a:spcPts val="0"/>
              </a:spcBef>
              <a:buNone/>
              <a:tabLst>
                <a:tab pos="2239963" algn="l"/>
              </a:tabLst>
            </a:pPr>
            <a:r>
              <a:rPr lang="en-US" sz="2000" dirty="0"/>
              <a:t>(Remote)	Environmental Safeguards Specialist</a:t>
            </a:r>
          </a:p>
          <a:p>
            <a:pPr marL="1524000" indent="-1524000">
              <a:lnSpc>
                <a:spcPct val="100000"/>
              </a:lnSpc>
              <a:spcBef>
                <a:spcPts val="0"/>
              </a:spcBef>
              <a:buNone/>
              <a:tabLst>
                <a:tab pos="2239963" algn="l"/>
              </a:tabLst>
            </a:pPr>
            <a:r>
              <a:rPr lang="en-US" sz="2000" dirty="0"/>
              <a:t>	Email: gazza700@gmail.com</a:t>
            </a:r>
          </a:p>
          <a:p>
            <a:pPr marL="0" indent="0">
              <a:buNone/>
            </a:pPr>
            <a:endParaRPr lang="en-FJ" dirty="0"/>
          </a:p>
        </p:txBody>
      </p:sp>
      <p:pic>
        <p:nvPicPr>
          <p:cNvPr id="5" name="Picture 4">
            <a:extLst>
              <a:ext uri="{FF2B5EF4-FFF2-40B4-BE49-F238E27FC236}">
                <a16:creationId xmlns:a16="http://schemas.microsoft.com/office/drawing/2014/main" id="{E22B8CCA-D168-481A-A92B-AB2BF4C190CD}"/>
              </a:ext>
            </a:extLst>
          </p:cNvPr>
          <p:cNvPicPr>
            <a:picLocks noChangeAspect="1"/>
          </p:cNvPicPr>
          <p:nvPr/>
        </p:nvPicPr>
        <p:blipFill>
          <a:blip r:embed="rId2"/>
          <a:stretch>
            <a:fillRect/>
          </a:stretch>
        </p:blipFill>
        <p:spPr>
          <a:xfrm>
            <a:off x="5202514" y="1038259"/>
            <a:ext cx="1516338" cy="1922465"/>
          </a:xfrm>
          <a:prstGeom prst="rect">
            <a:avLst/>
          </a:prstGeom>
        </p:spPr>
      </p:pic>
      <p:sp>
        <p:nvSpPr>
          <p:cNvPr id="6" name="Title 1">
            <a:extLst>
              <a:ext uri="{FF2B5EF4-FFF2-40B4-BE49-F238E27FC236}">
                <a16:creationId xmlns:a16="http://schemas.microsoft.com/office/drawing/2014/main" id="{99EE6FE0-9423-4F0C-8BFA-2216AC9D35A2}"/>
              </a:ext>
            </a:extLst>
          </p:cNvPr>
          <p:cNvSpPr txBox="1">
            <a:spLocks/>
          </p:cNvSpPr>
          <p:nvPr/>
        </p:nvSpPr>
        <p:spPr>
          <a:xfrm>
            <a:off x="-26503" y="6046097"/>
            <a:ext cx="6858000" cy="936008"/>
          </a:xfrm>
          <a:prstGeom prst="rect">
            <a:avLst/>
          </a:prstGeom>
          <a:solidFill>
            <a:srgbClr val="00B050"/>
          </a:solidFill>
          <a:ln w="28575">
            <a:solidFill>
              <a:schemeClr val="tx1"/>
            </a:solidFill>
          </a:ln>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b="1" dirty="0">
                <a:solidFill>
                  <a:schemeClr val="bg1"/>
                </a:solidFill>
                <a:latin typeface="+mn-lt"/>
              </a:rPr>
              <a:t>MOHHS Safeguards Contact </a:t>
            </a:r>
            <a:endParaRPr lang="en-FJ" sz="3200" b="1" dirty="0">
              <a:solidFill>
                <a:schemeClr val="bg1"/>
              </a:solidFill>
              <a:latin typeface="+mn-lt"/>
            </a:endParaRPr>
          </a:p>
        </p:txBody>
      </p:sp>
      <p:sp>
        <p:nvSpPr>
          <p:cNvPr id="8" name="Content Placeholder 2">
            <a:extLst>
              <a:ext uri="{FF2B5EF4-FFF2-40B4-BE49-F238E27FC236}">
                <a16:creationId xmlns:a16="http://schemas.microsoft.com/office/drawing/2014/main" id="{B6330960-1BFB-448B-96DD-42B2780569EE}"/>
              </a:ext>
            </a:extLst>
          </p:cNvPr>
          <p:cNvSpPr txBox="1">
            <a:spLocks/>
          </p:cNvSpPr>
          <p:nvPr/>
        </p:nvSpPr>
        <p:spPr>
          <a:xfrm>
            <a:off x="1" y="6982105"/>
            <a:ext cx="6804992" cy="2870885"/>
          </a:xfrm>
          <a:prstGeom prst="rect">
            <a:avLst/>
          </a:prstGeom>
        </p:spPr>
        <p:txBody>
          <a:bodyPr vert="horz" lIns="91440" tIns="45720" rIns="91440" bIns="45720" rtlCol="0">
            <a:normAutofit fontScale="2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a:p>
            <a:pPr marL="1528763" indent="-1349375">
              <a:lnSpc>
                <a:spcPct val="100000"/>
              </a:lnSpc>
              <a:buFont typeface="Arial" panose="020B0604020202020204" pitchFamily="34" charset="0"/>
              <a:buNone/>
            </a:pPr>
            <a:r>
              <a:rPr lang="en-US" sz="8000" b="1" dirty="0"/>
              <a:t>Majuro:  </a:t>
            </a:r>
            <a:r>
              <a:rPr lang="en-US" sz="8800" b="1" dirty="0"/>
              <a:t>	</a:t>
            </a:r>
            <a:r>
              <a:rPr lang="en-GB" sz="9600" b="1" dirty="0" err="1">
                <a:solidFill>
                  <a:srgbClr val="0070C0"/>
                </a:solidFill>
              </a:rPr>
              <a:t>Nealson</a:t>
            </a:r>
            <a:r>
              <a:rPr lang="en-GB" sz="9600" b="1" dirty="0">
                <a:solidFill>
                  <a:srgbClr val="0070C0"/>
                </a:solidFill>
              </a:rPr>
              <a:t> TK </a:t>
            </a:r>
            <a:r>
              <a:rPr lang="en-GB" sz="9600" b="1" dirty="0" err="1">
                <a:solidFill>
                  <a:srgbClr val="0070C0"/>
                </a:solidFill>
              </a:rPr>
              <a:t>Keju</a:t>
            </a:r>
            <a:r>
              <a:rPr lang="en-GB" sz="9600" b="1" dirty="0">
                <a:solidFill>
                  <a:srgbClr val="0070C0"/>
                </a:solidFill>
              </a:rPr>
              <a:t> </a:t>
            </a:r>
          </a:p>
          <a:p>
            <a:pPr marL="1528763" indent="-1171575">
              <a:lnSpc>
                <a:spcPct val="100000"/>
              </a:lnSpc>
              <a:buFont typeface="Arial" panose="020B0604020202020204" pitchFamily="34" charset="0"/>
              <a:buNone/>
              <a:tabLst>
                <a:tab pos="1524000" algn="l"/>
              </a:tabLst>
            </a:pPr>
            <a:r>
              <a:rPr lang="en-GB" sz="7200" b="1" dirty="0">
                <a:solidFill>
                  <a:srgbClr val="0070C0"/>
                </a:solidFill>
              </a:rPr>
              <a:t>		</a:t>
            </a:r>
            <a:r>
              <a:rPr lang="en-GB" sz="8000" dirty="0"/>
              <a:t>COVID-19 Emergency Response Project Officer </a:t>
            </a:r>
          </a:p>
          <a:p>
            <a:pPr marL="1528763" indent="-1171575">
              <a:lnSpc>
                <a:spcPct val="100000"/>
              </a:lnSpc>
              <a:buNone/>
              <a:tabLst>
                <a:tab pos="1524000" algn="l"/>
              </a:tabLst>
            </a:pPr>
            <a:r>
              <a:rPr lang="en-GB" sz="8000" dirty="0"/>
              <a:t>		Office of Health Planning, Policy, Preparedness and Epidemiology	- MOHHS</a:t>
            </a:r>
          </a:p>
          <a:p>
            <a:pPr marL="1528763" indent="-1171575">
              <a:lnSpc>
                <a:spcPct val="100000"/>
              </a:lnSpc>
              <a:buFont typeface="Arial" panose="020B0604020202020204" pitchFamily="34" charset="0"/>
              <a:buNone/>
              <a:tabLst>
                <a:tab pos="1524000" algn="l"/>
              </a:tabLst>
            </a:pPr>
            <a:r>
              <a:rPr lang="en-GB" sz="8000" dirty="0"/>
              <a:t>		Phone: (692) 625-5660 ext. 2291</a:t>
            </a:r>
          </a:p>
          <a:p>
            <a:pPr marL="1528763" indent="-1171575">
              <a:lnSpc>
                <a:spcPct val="100000"/>
              </a:lnSpc>
              <a:buFont typeface="Arial" panose="020B0604020202020204" pitchFamily="34" charset="0"/>
              <a:buNone/>
              <a:tabLst>
                <a:tab pos="1524000" algn="l"/>
              </a:tabLst>
            </a:pPr>
            <a:r>
              <a:rPr lang="en-GB" sz="8000" dirty="0"/>
              <a:t>		Phone: (692) 455-5500 </a:t>
            </a:r>
          </a:p>
          <a:p>
            <a:pPr marL="1528763" indent="-1171575">
              <a:lnSpc>
                <a:spcPct val="100000"/>
              </a:lnSpc>
              <a:buFont typeface="Arial" panose="020B0604020202020204" pitchFamily="34" charset="0"/>
              <a:buNone/>
              <a:tabLst>
                <a:tab pos="1524000" algn="l"/>
              </a:tabLst>
            </a:pPr>
            <a:r>
              <a:rPr lang="en-GB" sz="8000" dirty="0"/>
              <a:t>		Email: </a:t>
            </a:r>
            <a:r>
              <a:rPr lang="en-NZ" sz="8000" dirty="0"/>
              <a:t>nkeju@rmihealth.org</a:t>
            </a:r>
            <a:endParaRPr lang="en-US" sz="8000" dirty="0"/>
          </a:p>
          <a:p>
            <a:pPr marL="0" indent="357188">
              <a:lnSpc>
                <a:spcPct val="100000"/>
              </a:lnSpc>
              <a:spcBef>
                <a:spcPts val="0"/>
              </a:spcBef>
              <a:spcAft>
                <a:spcPts val="1200"/>
              </a:spcAft>
              <a:buFont typeface="Arial" panose="020B0604020202020204" pitchFamily="34" charset="0"/>
              <a:buNone/>
              <a:tabLst>
                <a:tab pos="2243138" algn="l"/>
              </a:tabLst>
            </a:pPr>
            <a:r>
              <a:rPr lang="en-US" sz="8800" b="1" dirty="0"/>
              <a:t>	</a:t>
            </a:r>
            <a:endParaRPr lang="en-FJ" sz="8800" dirty="0"/>
          </a:p>
        </p:txBody>
      </p:sp>
    </p:spTree>
    <p:extLst>
      <p:ext uri="{BB962C8B-B14F-4D97-AF65-F5344CB8AC3E}">
        <p14:creationId xmlns:p14="http://schemas.microsoft.com/office/powerpoint/2010/main" val="296741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8F4D-C79D-48C3-AF2D-EDF0CF5F39F2}"/>
              </a:ext>
            </a:extLst>
          </p:cNvPr>
          <p:cNvSpPr>
            <a:spLocks noGrp="1"/>
          </p:cNvSpPr>
          <p:nvPr>
            <p:ph type="title"/>
          </p:nvPr>
        </p:nvSpPr>
        <p:spPr>
          <a:xfrm>
            <a:off x="1" y="0"/>
            <a:ext cx="6858000" cy="1229958"/>
          </a:xfrm>
          <a:solidFill>
            <a:srgbClr val="00B0F0"/>
          </a:solidFill>
          <a:ln w="12700">
            <a:solidFill>
              <a:schemeClr val="tx1"/>
            </a:solidFill>
          </a:ln>
        </p:spPr>
        <p:txBody>
          <a:bodyPr>
            <a:normAutofit/>
          </a:bodyPr>
          <a:lstStyle/>
          <a:p>
            <a:pPr algn="ctr"/>
            <a:r>
              <a:rPr lang="en-US" sz="3200" b="1" dirty="0">
                <a:solidFill>
                  <a:schemeClr val="bg1"/>
                </a:solidFill>
                <a:latin typeface="+mn-lt"/>
              </a:rPr>
              <a:t>Safeguards Issues for COVI-19 Project</a:t>
            </a:r>
            <a:endParaRPr lang="en-FJ" sz="3200" b="1" dirty="0">
              <a:solidFill>
                <a:schemeClr val="bg1"/>
              </a:solidFill>
              <a:latin typeface="+mn-lt"/>
            </a:endParaRPr>
          </a:p>
        </p:txBody>
      </p:sp>
      <p:sp>
        <p:nvSpPr>
          <p:cNvPr id="4" name="Content Placeholder 2">
            <a:extLst>
              <a:ext uri="{FF2B5EF4-FFF2-40B4-BE49-F238E27FC236}">
                <a16:creationId xmlns:a16="http://schemas.microsoft.com/office/drawing/2014/main" id="{280DE08B-A887-4C42-AC93-ED090A346535}"/>
              </a:ext>
            </a:extLst>
          </p:cNvPr>
          <p:cNvSpPr txBox="1">
            <a:spLocks/>
          </p:cNvSpPr>
          <p:nvPr/>
        </p:nvSpPr>
        <p:spPr>
          <a:xfrm>
            <a:off x="61951" y="1229958"/>
            <a:ext cx="6734097" cy="8754447"/>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gn="ctr" defTabSz="914400">
              <a:spcAft>
                <a:spcPts val="1800"/>
              </a:spcAft>
              <a:defRPr/>
            </a:pPr>
            <a:endParaRPr lang="en-US" sz="2400" u="sng" dirty="0"/>
          </a:p>
          <a:p>
            <a:pPr algn="ctr" defTabSz="914400">
              <a:spcAft>
                <a:spcPts val="1800"/>
              </a:spcAft>
              <a:defRPr/>
            </a:pPr>
            <a:r>
              <a:rPr lang="en-US" sz="2400" u="sng" dirty="0"/>
              <a:t>WHO Code of Ethics and Professional Conduct (COEPC) </a:t>
            </a:r>
          </a:p>
          <a:p>
            <a:pPr algn="ctr" defTabSz="914400">
              <a:spcAft>
                <a:spcPts val="1800"/>
              </a:spcAft>
              <a:defRPr/>
            </a:pPr>
            <a:endParaRPr lang="en-US" sz="2400" dirty="0"/>
          </a:p>
          <a:p>
            <a:pPr algn="ctr" defTabSz="914400">
              <a:spcAft>
                <a:spcPts val="1800"/>
              </a:spcAft>
              <a:defRPr/>
            </a:pPr>
            <a:endParaRPr lang="en-US" sz="2400" u="sng" dirty="0"/>
          </a:p>
          <a:p>
            <a:pPr algn="ctr" defTabSz="914400">
              <a:spcAft>
                <a:spcPts val="1800"/>
              </a:spcAft>
              <a:defRPr/>
            </a:pPr>
            <a:r>
              <a:rPr lang="en-US" sz="2400" u="sng" dirty="0"/>
              <a:t>Project requirements </a:t>
            </a:r>
          </a:p>
          <a:p>
            <a:pPr algn="ctr" defTabSz="914400">
              <a:spcAft>
                <a:spcPts val="1800"/>
              </a:spcAft>
              <a:defRPr/>
            </a:pPr>
            <a:r>
              <a:rPr lang="en-US" sz="2400" dirty="0"/>
              <a:t>Health and Safety</a:t>
            </a:r>
          </a:p>
          <a:p>
            <a:pPr algn="ctr" defTabSz="914400">
              <a:spcAft>
                <a:spcPts val="1800"/>
              </a:spcAft>
              <a:defRPr/>
            </a:pPr>
            <a:r>
              <a:rPr lang="en-US" sz="2400" dirty="0"/>
              <a:t>Stakeholder Engagement, </a:t>
            </a:r>
          </a:p>
          <a:p>
            <a:pPr algn="ctr" defTabSz="914400">
              <a:spcAft>
                <a:spcPts val="1800"/>
              </a:spcAft>
              <a:defRPr/>
            </a:pPr>
            <a:r>
              <a:rPr lang="en-US" sz="2400" dirty="0"/>
              <a:t>Labor Management Procedures</a:t>
            </a:r>
          </a:p>
          <a:p>
            <a:pPr algn="ctr" defTabSz="914400">
              <a:spcAft>
                <a:spcPts val="1800"/>
              </a:spcAft>
              <a:defRPr/>
            </a:pPr>
            <a:r>
              <a:rPr lang="en-US" sz="2400" dirty="0"/>
              <a:t>GRM and GBV pathways</a:t>
            </a:r>
            <a:endParaRPr lang="en-NZ" sz="2400" dirty="0"/>
          </a:p>
          <a:p>
            <a:pPr marL="542925" indent="-357188" defTabSz="457200">
              <a:spcAft>
                <a:spcPts val="1200"/>
              </a:spcAft>
              <a:buFont typeface="Wingdings" panose="05000000000000000000" pitchFamily="2" charset="2"/>
              <a:buChar char="ü"/>
            </a:pPr>
            <a:endParaRPr lang="en-US" dirty="0">
              <a:solidFill>
                <a:schemeClr val="accent6">
                  <a:lumMod val="50000"/>
                </a:schemeClr>
              </a:solidFill>
            </a:endParaRPr>
          </a:p>
          <a:p>
            <a:endParaRPr lang="en-US" dirty="0"/>
          </a:p>
        </p:txBody>
      </p:sp>
    </p:spTree>
    <p:extLst>
      <p:ext uri="{BB962C8B-B14F-4D97-AF65-F5344CB8AC3E}">
        <p14:creationId xmlns:p14="http://schemas.microsoft.com/office/powerpoint/2010/main" val="80426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91">
            <a:extLst>
              <a:ext uri="{FF2B5EF4-FFF2-40B4-BE49-F238E27FC236}">
                <a16:creationId xmlns:a16="http://schemas.microsoft.com/office/drawing/2014/main" id="{F4BFB9F6-3233-4DFA-A6A3-0B5BD1E3D946}"/>
              </a:ext>
            </a:extLst>
          </p:cNvPr>
          <p:cNvSpPr>
            <a:spLocks noChangeArrowheads="1"/>
          </p:cNvSpPr>
          <p:nvPr/>
        </p:nvSpPr>
        <p:spPr bwMode="auto">
          <a:xfrm>
            <a:off x="0" y="-142876"/>
            <a:ext cx="6858000" cy="1216302"/>
          </a:xfrm>
          <a:prstGeom prst="rect">
            <a:avLst/>
          </a:prstGeom>
          <a:solidFill>
            <a:srgbClr val="0070C0"/>
          </a:solidFill>
          <a:ln w="28575">
            <a:solidFill>
              <a:schemeClr val="tx1"/>
            </a:solidFill>
          </a:ln>
        </p:spPr>
        <p:txBody>
          <a:bodyPr vert="horz" wrap="square" lIns="91440" tIns="45720" rIns="91440" bIns="45720" numCol="1" anchor="t" anchorCtr="0" compatLnSpc="1">
            <a:prstTxWarp prst="textNoShape">
              <a:avLst/>
            </a:prstTxWarp>
          </a:bodyPr>
          <a:lstStyle/>
          <a:p>
            <a:endParaRPr lang="en-NZ" sz="1400"/>
          </a:p>
        </p:txBody>
      </p:sp>
      <p:sp>
        <p:nvSpPr>
          <p:cNvPr id="254" name="Rectangle 93">
            <a:extLst>
              <a:ext uri="{FF2B5EF4-FFF2-40B4-BE49-F238E27FC236}">
                <a16:creationId xmlns:a16="http://schemas.microsoft.com/office/drawing/2014/main" id="{DFF7A886-9910-4ECF-81AC-0F8AC2B8B2F5}"/>
              </a:ext>
            </a:extLst>
          </p:cNvPr>
          <p:cNvSpPr>
            <a:spLocks noChangeArrowheads="1"/>
          </p:cNvSpPr>
          <p:nvPr/>
        </p:nvSpPr>
        <p:spPr bwMode="auto">
          <a:xfrm>
            <a:off x="0" y="0"/>
            <a:ext cx="6674138" cy="984885"/>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spcAft>
                <a:spcPts val="1800"/>
              </a:spcAft>
              <a:defRPr/>
            </a:pPr>
            <a:r>
              <a:rPr lang="en-US" sz="3200" b="1" dirty="0">
                <a:solidFill>
                  <a:srgbClr val="FFFFFF"/>
                </a:solidFill>
                <a:latin typeface="+mn-lt"/>
              </a:rPr>
              <a:t>WHO Code of Ethics and Professional Conduct</a:t>
            </a:r>
            <a:endParaRPr lang="en-US" altLang="en-US" sz="3200" b="1" dirty="0">
              <a:solidFill>
                <a:srgbClr val="FFFFFF"/>
              </a:solidFill>
              <a:latin typeface="+mn-lt"/>
            </a:endParaRPr>
          </a:p>
        </p:txBody>
      </p:sp>
      <p:sp>
        <p:nvSpPr>
          <p:cNvPr id="104" name="TextBox 103">
            <a:extLst>
              <a:ext uri="{FF2B5EF4-FFF2-40B4-BE49-F238E27FC236}">
                <a16:creationId xmlns:a16="http://schemas.microsoft.com/office/drawing/2014/main" id="{BA49B772-F168-4FA8-8AA3-8538E3F1D7A5}"/>
              </a:ext>
            </a:extLst>
          </p:cNvPr>
          <p:cNvSpPr txBox="1"/>
          <p:nvPr/>
        </p:nvSpPr>
        <p:spPr>
          <a:xfrm>
            <a:off x="112643" y="1879749"/>
            <a:ext cx="6626087" cy="5262979"/>
          </a:xfrm>
          <a:prstGeom prst="rect">
            <a:avLst/>
          </a:prstGeom>
          <a:noFill/>
        </p:spPr>
        <p:txBody>
          <a:bodyPr wrap="square">
            <a:spAutoFit/>
          </a:bodyPr>
          <a:lstStyle/>
          <a:p>
            <a:pPr marR="690880" algn="ctr">
              <a:spcBef>
                <a:spcPts val="15"/>
              </a:spcBef>
            </a:pPr>
            <a:r>
              <a:rPr lang="en-US" sz="2800" b="1" dirty="0">
                <a:latin typeface="Calibri" panose="020F0502020204030204" pitchFamily="34" charset="0"/>
                <a:ea typeface="Calibri" panose="020F0502020204030204" pitchFamily="34" charset="0"/>
              </a:rPr>
              <a:t>PIHOA workers engaged under the RMI COVID19 Project are to be provided with copy of </a:t>
            </a:r>
            <a:r>
              <a:rPr lang="en-US" sz="2800" b="1" dirty="0">
                <a:effectLst/>
                <a:latin typeface="Calibri" panose="020F0502020204030204" pitchFamily="34" charset="0"/>
                <a:ea typeface="Calibri" panose="020F0502020204030204" pitchFamily="34" charset="0"/>
              </a:rPr>
              <a:t>WHO Code of Ethics and</a:t>
            </a:r>
            <a:r>
              <a:rPr lang="en-US" sz="2800" b="1" spc="-2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Professional</a:t>
            </a:r>
            <a:r>
              <a:rPr lang="en-US" sz="2800" b="1" spc="-10"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Conduct (COEPC), April 2017</a:t>
            </a:r>
            <a:r>
              <a:rPr lang="en-US" sz="2800" dirty="0">
                <a:effectLst/>
                <a:latin typeface="Calibri" panose="020F0502020204030204" pitchFamily="34" charset="0"/>
                <a:ea typeface="Calibri" panose="020F0502020204030204" pitchFamily="34" charset="0"/>
              </a:rPr>
              <a:t> </a:t>
            </a:r>
            <a:endParaRPr lang="en-US" sz="2800" dirty="0">
              <a:latin typeface="Calibri" panose="020F0502020204030204" pitchFamily="34" charset="0"/>
              <a:ea typeface="Calibri" panose="020F0502020204030204" pitchFamily="34" charset="0"/>
            </a:endParaRPr>
          </a:p>
          <a:p>
            <a:pPr marR="690880" algn="ctr">
              <a:spcBef>
                <a:spcPts val="15"/>
              </a:spcBef>
            </a:pPr>
            <a:endParaRPr lang="en-US" sz="2800" dirty="0">
              <a:latin typeface="Calibri" panose="020F0502020204030204" pitchFamily="34" charset="0"/>
              <a:ea typeface="Calibri" panose="020F0502020204030204" pitchFamily="34" charset="0"/>
            </a:endParaRPr>
          </a:p>
          <a:p>
            <a:pPr marR="690880" algn="ctr">
              <a:spcBef>
                <a:spcPts val="15"/>
              </a:spcBef>
            </a:pPr>
            <a:endParaRPr lang="en-US" sz="2800" dirty="0">
              <a:latin typeface="Calibri" panose="020F0502020204030204" pitchFamily="34" charset="0"/>
              <a:ea typeface="Calibri" panose="020F0502020204030204" pitchFamily="34" charset="0"/>
            </a:endParaRPr>
          </a:p>
          <a:p>
            <a:pPr marR="690880" algn="ctr">
              <a:spcBef>
                <a:spcPts val="15"/>
              </a:spcBef>
            </a:pPr>
            <a:endParaRPr lang="en-NZ" sz="2800" dirty="0">
              <a:latin typeface="Calibri" panose="020F0502020204030204" pitchFamily="34" charset="0"/>
              <a:ea typeface="Calibri" panose="020F0502020204030204" pitchFamily="34" charset="0"/>
            </a:endParaRPr>
          </a:p>
          <a:p>
            <a:pPr marR="690880" algn="ctr">
              <a:spcBef>
                <a:spcPts val="15"/>
              </a:spcBef>
            </a:pPr>
            <a:r>
              <a:rPr lang="en-US" sz="2800" b="1" dirty="0">
                <a:effectLst/>
                <a:latin typeface="Calibri" panose="020F0502020204030204" pitchFamily="34" charset="0"/>
                <a:ea typeface="Calibri" panose="020F0502020204030204" pitchFamily="34" charset="0"/>
              </a:rPr>
              <a:t>Checklist to confirm that workers are familiar with the WHO COEPC.</a:t>
            </a:r>
          </a:p>
          <a:p>
            <a:pPr marR="690880" algn="ctr">
              <a:spcBef>
                <a:spcPts val="15"/>
              </a:spcBef>
            </a:pPr>
            <a:r>
              <a:rPr lang="en-US" sz="2800" b="1" dirty="0">
                <a:latin typeface="Calibri" panose="020F0502020204030204" pitchFamily="34" charset="0"/>
                <a:ea typeface="Calibri" panose="020F0502020204030204" pitchFamily="34" charset="0"/>
              </a:rPr>
              <a:t>(refer back of this presentation)</a:t>
            </a:r>
            <a:endParaRPr lang="en-US" sz="2800" dirty="0">
              <a:effectLst/>
              <a:latin typeface="Calibri" panose="020F0502020204030204" pitchFamily="34" charset="0"/>
              <a:ea typeface="Calibri" panose="020F0502020204030204" pitchFamily="34" charset="0"/>
            </a:endParaRPr>
          </a:p>
          <a:p>
            <a:pPr marR="690880" algn="ctr">
              <a:spcBef>
                <a:spcPts val="15"/>
              </a:spcBef>
            </a:pPr>
            <a:endParaRPr lang="en-US"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34553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Rectangle 91">
            <a:extLst>
              <a:ext uri="{FF2B5EF4-FFF2-40B4-BE49-F238E27FC236}">
                <a16:creationId xmlns:a16="http://schemas.microsoft.com/office/drawing/2014/main" id="{F4BFB9F6-3233-4DFA-A6A3-0B5BD1E3D946}"/>
              </a:ext>
            </a:extLst>
          </p:cNvPr>
          <p:cNvSpPr>
            <a:spLocks noChangeArrowheads="1"/>
          </p:cNvSpPr>
          <p:nvPr/>
        </p:nvSpPr>
        <p:spPr bwMode="auto">
          <a:xfrm>
            <a:off x="0" y="-142876"/>
            <a:ext cx="6858000" cy="1216302"/>
          </a:xfrm>
          <a:prstGeom prst="rect">
            <a:avLst/>
          </a:prstGeom>
          <a:solidFill>
            <a:srgbClr val="0070C0"/>
          </a:solidFill>
          <a:ln w="28575">
            <a:solidFill>
              <a:schemeClr val="tx1"/>
            </a:solidFill>
          </a:ln>
        </p:spPr>
        <p:txBody>
          <a:bodyPr vert="horz" wrap="square" lIns="91440" tIns="45720" rIns="91440" bIns="45720" numCol="1" anchor="t" anchorCtr="0" compatLnSpc="1">
            <a:prstTxWarp prst="textNoShape">
              <a:avLst/>
            </a:prstTxWarp>
          </a:bodyPr>
          <a:lstStyle/>
          <a:p>
            <a:endParaRPr lang="en-NZ" sz="1400"/>
          </a:p>
        </p:txBody>
      </p:sp>
      <p:sp>
        <p:nvSpPr>
          <p:cNvPr id="254" name="Rectangle 93">
            <a:extLst>
              <a:ext uri="{FF2B5EF4-FFF2-40B4-BE49-F238E27FC236}">
                <a16:creationId xmlns:a16="http://schemas.microsoft.com/office/drawing/2014/main" id="{DFF7A886-9910-4ECF-81AC-0F8AC2B8B2F5}"/>
              </a:ext>
            </a:extLst>
          </p:cNvPr>
          <p:cNvSpPr>
            <a:spLocks noChangeArrowheads="1"/>
          </p:cNvSpPr>
          <p:nvPr/>
        </p:nvSpPr>
        <p:spPr bwMode="auto">
          <a:xfrm>
            <a:off x="0" y="0"/>
            <a:ext cx="6674138" cy="492443"/>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914400">
              <a:spcAft>
                <a:spcPts val="1800"/>
              </a:spcAft>
              <a:defRPr/>
            </a:pPr>
            <a:r>
              <a:rPr lang="en-US" sz="3200" b="1" dirty="0">
                <a:solidFill>
                  <a:srgbClr val="FFFFFF"/>
                </a:solidFill>
                <a:latin typeface="+mn-lt"/>
              </a:rPr>
              <a:t>Health and Safety</a:t>
            </a:r>
            <a:endParaRPr lang="en-US" altLang="en-US" sz="3200" b="1" dirty="0">
              <a:solidFill>
                <a:srgbClr val="FFFFFF"/>
              </a:solidFill>
              <a:latin typeface="+mn-lt"/>
            </a:endParaRPr>
          </a:p>
        </p:txBody>
      </p:sp>
      <p:sp>
        <p:nvSpPr>
          <p:cNvPr id="8" name="Content Placeholder 2">
            <a:extLst>
              <a:ext uri="{FF2B5EF4-FFF2-40B4-BE49-F238E27FC236}">
                <a16:creationId xmlns:a16="http://schemas.microsoft.com/office/drawing/2014/main" id="{6C7631A3-05B4-4CB1-BCAE-C0C850E249CF}"/>
              </a:ext>
            </a:extLst>
          </p:cNvPr>
          <p:cNvSpPr txBox="1">
            <a:spLocks/>
          </p:cNvSpPr>
          <p:nvPr/>
        </p:nvSpPr>
        <p:spPr>
          <a:xfrm>
            <a:off x="61951" y="1455246"/>
            <a:ext cx="6734097" cy="8754447"/>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lgn="ctr" defTabSz="914400">
              <a:spcAft>
                <a:spcPts val="1800"/>
              </a:spcAft>
              <a:defRPr/>
            </a:pPr>
            <a:r>
              <a:rPr lang="en-GB" sz="2800" b="1" dirty="0"/>
              <a:t>MOHHS </a:t>
            </a:r>
            <a:r>
              <a:rPr lang="en-US" sz="2800" b="1" dirty="0"/>
              <a:t>Infection Prevention and Control Guide to COVID-19 </a:t>
            </a:r>
            <a:r>
              <a:rPr lang="en-GB" sz="2800" b="1" dirty="0"/>
              <a:t>will be followed to mitigate risk of contamination of workers.  </a:t>
            </a:r>
            <a:endParaRPr lang="en-NZ" sz="2800" b="1" dirty="0"/>
          </a:p>
          <a:p>
            <a:pPr algn="ctr" defTabSz="914400">
              <a:spcAft>
                <a:spcPts val="1800"/>
              </a:spcAft>
              <a:defRPr/>
            </a:pPr>
            <a:r>
              <a:rPr lang="en-GB" b="1" dirty="0"/>
              <a:t> </a:t>
            </a:r>
            <a:endParaRPr lang="en-NZ" b="1" dirty="0"/>
          </a:p>
          <a:p>
            <a:pPr algn="ctr" defTabSz="914400">
              <a:spcAft>
                <a:spcPts val="1800"/>
              </a:spcAft>
              <a:defRPr/>
            </a:pPr>
            <a:r>
              <a:rPr lang="en-GB" sz="2800" b="1" dirty="0"/>
              <a:t>Contractors engaged on laboratory upgrade works required to provide evidence of an OHS Plan addressing the following as appropriate:</a:t>
            </a:r>
            <a:endParaRPr lang="en-NZ" sz="2800" b="1" dirty="0"/>
          </a:p>
          <a:p>
            <a:pPr marL="1524000" lvl="1" indent="-342900" defTabSz="457200">
              <a:spcBef>
                <a:spcPts val="750"/>
              </a:spcBef>
              <a:spcAft>
                <a:spcPts val="1200"/>
              </a:spcAft>
              <a:buSzPts val="1800"/>
              <a:buFont typeface="Wingdings" panose="05000000000000000000" pitchFamily="2" charset="2"/>
              <a:buChar char="ü"/>
              <a:defRPr/>
            </a:pPr>
            <a:r>
              <a:rPr lang="en-GB" sz="2400" dirty="0">
                <a:latin typeface="Calibri" panose="020F0502020204030204" pitchFamily="34" charset="0"/>
              </a:rPr>
              <a:t>operating construction equipment; </a:t>
            </a:r>
            <a:endParaRPr lang="en-NZ" sz="2400" dirty="0">
              <a:latin typeface="Calibri" panose="020F0502020204030204" pitchFamily="34" charset="0"/>
            </a:endParaRPr>
          </a:p>
          <a:p>
            <a:pPr marL="1524000" lvl="1" indent="-342900" defTabSz="457200">
              <a:spcBef>
                <a:spcPts val="750"/>
              </a:spcBef>
              <a:spcAft>
                <a:spcPts val="1200"/>
              </a:spcAft>
              <a:buSzPts val="1800"/>
              <a:buFont typeface="Wingdings" panose="05000000000000000000" pitchFamily="2" charset="2"/>
              <a:buChar char="ü"/>
              <a:defRPr/>
            </a:pPr>
            <a:r>
              <a:rPr lang="en-GB" sz="2400" dirty="0">
                <a:latin typeface="Calibri" panose="020F0502020204030204" pitchFamily="34" charset="0"/>
              </a:rPr>
              <a:t>working at height; </a:t>
            </a:r>
            <a:endParaRPr lang="en-NZ" sz="2400" dirty="0">
              <a:latin typeface="Calibri" panose="020F0502020204030204" pitchFamily="34" charset="0"/>
            </a:endParaRPr>
          </a:p>
          <a:p>
            <a:pPr marL="1524000" lvl="1" indent="-342900" defTabSz="457200">
              <a:spcBef>
                <a:spcPts val="750"/>
              </a:spcBef>
              <a:spcAft>
                <a:spcPts val="1200"/>
              </a:spcAft>
              <a:buSzPts val="1800"/>
              <a:buFont typeface="Wingdings" panose="05000000000000000000" pitchFamily="2" charset="2"/>
              <a:buChar char="ü"/>
              <a:defRPr/>
            </a:pPr>
            <a:r>
              <a:rPr lang="en-GB" sz="2400" dirty="0">
                <a:latin typeface="Calibri" panose="020F0502020204030204" pitchFamily="34" charset="0"/>
              </a:rPr>
              <a:t>handling heavy equipment and materials</a:t>
            </a:r>
            <a:endParaRPr lang="en-NZ" sz="2400" dirty="0">
              <a:latin typeface="Calibri" panose="020F0502020204030204" pitchFamily="34" charset="0"/>
            </a:endParaRPr>
          </a:p>
          <a:p>
            <a:pPr marL="1524000" lvl="1" indent="-342900" defTabSz="457200">
              <a:spcBef>
                <a:spcPts val="750"/>
              </a:spcBef>
              <a:spcAft>
                <a:spcPts val="1200"/>
              </a:spcAft>
              <a:buSzPts val="1800"/>
              <a:buFont typeface="Wingdings" panose="05000000000000000000" pitchFamily="2" charset="2"/>
              <a:buChar char="ü"/>
              <a:defRPr/>
            </a:pPr>
            <a:r>
              <a:rPr lang="en-GB" sz="2400" dirty="0">
                <a:latin typeface="Calibri" panose="020F0502020204030204" pitchFamily="34" charset="0"/>
              </a:rPr>
              <a:t>handing hazardous substances</a:t>
            </a:r>
            <a:endParaRPr lang="en-NZ" sz="2400" dirty="0">
              <a:latin typeface="Calibri" panose="020F0502020204030204" pitchFamily="34" charset="0"/>
            </a:endParaRPr>
          </a:p>
          <a:p>
            <a:pPr marL="1524000" lvl="1" indent="-342900" defTabSz="457200">
              <a:spcBef>
                <a:spcPts val="750"/>
              </a:spcBef>
              <a:spcAft>
                <a:spcPts val="1200"/>
              </a:spcAft>
              <a:buSzPts val="1800"/>
              <a:buFont typeface="Wingdings" panose="05000000000000000000" pitchFamily="2" charset="2"/>
              <a:buChar char="ü"/>
              <a:defRPr/>
            </a:pPr>
            <a:r>
              <a:rPr lang="en-GB" sz="2400" dirty="0">
                <a:latin typeface="Calibri" panose="020F0502020204030204" pitchFamily="34" charset="0"/>
              </a:rPr>
              <a:t>exposure to excessive noise and vibration</a:t>
            </a:r>
            <a:endParaRPr lang="en-NZ" sz="2400" dirty="0">
              <a:latin typeface="Calibri" panose="020F0502020204030204" pitchFamily="34" charset="0"/>
            </a:endParaRPr>
          </a:p>
          <a:p>
            <a:pPr marL="542925" indent="-357188" defTabSz="457200">
              <a:spcAft>
                <a:spcPts val="1200"/>
              </a:spcAft>
              <a:buFont typeface="Wingdings" panose="05000000000000000000" pitchFamily="2" charset="2"/>
              <a:buChar char="ü"/>
            </a:pPr>
            <a:endParaRPr lang="en-US" dirty="0">
              <a:solidFill>
                <a:schemeClr val="accent6">
                  <a:lumMod val="50000"/>
                </a:schemeClr>
              </a:solidFill>
            </a:endParaRPr>
          </a:p>
          <a:p>
            <a:endParaRPr lang="en-US" dirty="0"/>
          </a:p>
        </p:txBody>
      </p:sp>
    </p:spTree>
    <p:extLst>
      <p:ext uri="{BB962C8B-B14F-4D97-AF65-F5344CB8AC3E}">
        <p14:creationId xmlns:p14="http://schemas.microsoft.com/office/powerpoint/2010/main" val="1046832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a:extLst>
              <a:ext uri="{FF2B5EF4-FFF2-40B4-BE49-F238E27FC236}">
                <a16:creationId xmlns:a16="http://schemas.microsoft.com/office/drawing/2014/main" id="{464488C6-5D59-4397-B616-9D26D2E76C23}"/>
              </a:ext>
            </a:extLst>
          </p:cNvPr>
          <p:cNvSpPr>
            <a:spLocks noChangeAspect="1" noChangeArrowheads="1" noTextEdit="1"/>
          </p:cNvSpPr>
          <p:nvPr/>
        </p:nvSpPr>
        <p:spPr bwMode="auto">
          <a:xfrm>
            <a:off x="63500" y="265113"/>
            <a:ext cx="6638925"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4" name="Rectangle 5">
            <a:extLst>
              <a:ext uri="{FF2B5EF4-FFF2-40B4-BE49-F238E27FC236}">
                <a16:creationId xmlns:a16="http://schemas.microsoft.com/office/drawing/2014/main" id="{71F2B08B-F9A3-4418-B4E9-D5722D4EB8F4}"/>
              </a:ext>
            </a:extLst>
          </p:cNvPr>
          <p:cNvSpPr>
            <a:spLocks noChangeArrowheads="1"/>
          </p:cNvSpPr>
          <p:nvPr/>
        </p:nvSpPr>
        <p:spPr bwMode="auto">
          <a:xfrm>
            <a:off x="0" y="0"/>
            <a:ext cx="6858000" cy="775252"/>
          </a:xfrm>
          <a:prstGeom prst="rect">
            <a:avLst/>
          </a:prstGeom>
          <a:solidFill>
            <a:srgbClr val="FFC000"/>
          </a:solidFill>
          <a:ln w="12700">
            <a:solidFill>
              <a:schemeClr val="tx1"/>
            </a:solidFill>
          </a:ln>
        </p:spPr>
        <p:txBody>
          <a:bodyPr vert="horz" wrap="square" lIns="91440" tIns="45720" rIns="91440" bIns="45720" numCol="1" anchor="t" anchorCtr="0" compatLnSpc="1">
            <a:prstTxWarp prst="textNoShape">
              <a:avLst/>
            </a:prstTxWarp>
          </a:bodyPr>
          <a:lstStyle/>
          <a:p>
            <a:endParaRPr lang="en-NZ" dirty="0"/>
          </a:p>
        </p:txBody>
      </p:sp>
      <p:sp>
        <p:nvSpPr>
          <p:cNvPr id="6" name="Rectangle 7">
            <a:extLst>
              <a:ext uri="{FF2B5EF4-FFF2-40B4-BE49-F238E27FC236}">
                <a16:creationId xmlns:a16="http://schemas.microsoft.com/office/drawing/2014/main" id="{4043ABD4-80A7-4A58-BB3D-1C39AD595A77}"/>
              </a:ext>
            </a:extLst>
          </p:cNvPr>
          <p:cNvSpPr>
            <a:spLocks noChangeArrowheads="1"/>
          </p:cNvSpPr>
          <p:nvPr/>
        </p:nvSpPr>
        <p:spPr bwMode="auto">
          <a:xfrm>
            <a:off x="0" y="172182"/>
            <a:ext cx="6858000" cy="492443"/>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highlight>
                  <a:srgbClr val="FEC200"/>
                </a:highlight>
                <a:latin typeface="+mn-lt"/>
              </a:rPr>
              <a:t>Stakeholder Engagement</a:t>
            </a:r>
          </a:p>
        </p:txBody>
      </p:sp>
      <p:sp>
        <p:nvSpPr>
          <p:cNvPr id="2" name="Rectangle 1">
            <a:extLst>
              <a:ext uri="{FF2B5EF4-FFF2-40B4-BE49-F238E27FC236}">
                <a16:creationId xmlns:a16="http://schemas.microsoft.com/office/drawing/2014/main" id="{7A1A737C-5D0E-4B87-9EF1-B30EC4E90712}"/>
              </a:ext>
            </a:extLst>
          </p:cNvPr>
          <p:cNvSpPr/>
          <p:nvPr/>
        </p:nvSpPr>
        <p:spPr>
          <a:xfrm>
            <a:off x="0" y="775251"/>
            <a:ext cx="6858000" cy="2133601"/>
          </a:xfrm>
          <a:prstGeom prst="rect">
            <a:avLst/>
          </a:prstGeom>
          <a:solidFill>
            <a:schemeClr val="accent6">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100" b="1" dirty="0"/>
              <a:t>Stakeholders are</a:t>
            </a:r>
          </a:p>
          <a:p>
            <a:pPr algn="ctr"/>
            <a:endParaRPr lang="en-US" sz="2000" dirty="0"/>
          </a:p>
          <a:p>
            <a:pPr algn="ctr"/>
            <a:r>
              <a:rPr lang="en-US" sz="2100" i="1" dirty="0"/>
              <a:t>Someone who is directly or indirectly affected by change interventions, often carried out through projects</a:t>
            </a:r>
            <a:r>
              <a:rPr lang="en-US" sz="2100" dirty="0"/>
              <a:t>.</a:t>
            </a:r>
          </a:p>
          <a:p>
            <a:pPr algn="ctr"/>
            <a:r>
              <a:rPr lang="en-US" sz="2100" i="1" dirty="0"/>
              <a:t>Includes affected parties, other interested parties and disadvantaged/vulnerable individuals or groups </a:t>
            </a:r>
          </a:p>
          <a:p>
            <a:pPr algn="ctr"/>
            <a:endParaRPr lang="en-NZ" dirty="0"/>
          </a:p>
        </p:txBody>
      </p:sp>
      <p:sp>
        <p:nvSpPr>
          <p:cNvPr id="5" name="Rectangle 4">
            <a:extLst>
              <a:ext uri="{FF2B5EF4-FFF2-40B4-BE49-F238E27FC236}">
                <a16:creationId xmlns:a16="http://schemas.microsoft.com/office/drawing/2014/main" id="{D1547EA8-8624-4620-9855-76A312F2B4AD}"/>
              </a:ext>
            </a:extLst>
          </p:cNvPr>
          <p:cNvSpPr/>
          <p:nvPr/>
        </p:nvSpPr>
        <p:spPr>
          <a:xfrm>
            <a:off x="0" y="2908852"/>
            <a:ext cx="6826250" cy="6997148"/>
          </a:xfrm>
          <a:prstGeom prst="rect">
            <a:avLst/>
          </a:prstGeom>
          <a:solidFill>
            <a:schemeClr val="accent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algn="ctr" rtl="0">
              <a:spcBef>
                <a:spcPts val="600"/>
              </a:spcBef>
            </a:pPr>
            <a:endParaRPr lang="en-GB" sz="2200" b="1" dirty="0">
              <a:solidFill>
                <a:srgbClr val="FFFFFF"/>
              </a:solidFill>
              <a:latin typeface="Calibri" panose="020F0502020204030204" pitchFamily="34" charset="0"/>
            </a:endParaRPr>
          </a:p>
          <a:p>
            <a:pPr marR="0" algn="ctr" rtl="0">
              <a:spcBef>
                <a:spcPts val="600"/>
              </a:spcBef>
            </a:pPr>
            <a:r>
              <a:rPr lang="en-GB" sz="2200" b="1" dirty="0">
                <a:solidFill>
                  <a:srgbClr val="FFFFFF"/>
                </a:solidFill>
                <a:latin typeface="Calibri" panose="020F0502020204030204" pitchFamily="34" charset="0"/>
              </a:rPr>
              <a:t>A Project Stakeholder Engagement Plan has been prepared, covering:</a:t>
            </a:r>
          </a:p>
          <a:p>
            <a:pPr algn="ctr">
              <a:spcBef>
                <a:spcPts val="600"/>
              </a:spcBef>
            </a:pPr>
            <a:endParaRPr lang="en-GB" sz="2200" b="1" dirty="0">
              <a:solidFill>
                <a:srgbClr val="FFFFFF"/>
              </a:solidFill>
              <a:latin typeface="Calibri" panose="020F0502020204030204" pitchFamily="34" charset="0"/>
            </a:endParaRPr>
          </a:p>
          <a:p>
            <a:pPr marL="536575" lvl="1" indent="-342900">
              <a:lnSpc>
                <a:spcPct val="90000"/>
              </a:lnSpc>
              <a:spcBef>
                <a:spcPts val="750"/>
              </a:spcBef>
              <a:spcAft>
                <a:spcPts val="1200"/>
              </a:spcAft>
              <a:buSzPts val="1800"/>
              <a:buFont typeface="Wingdings" panose="05000000000000000000" pitchFamily="2" charset="2"/>
              <a:buChar char="ü"/>
              <a:defRPr/>
            </a:pPr>
            <a:r>
              <a:rPr lang="en-GB" sz="2400" dirty="0">
                <a:solidFill>
                  <a:schemeClr val="bg1"/>
                </a:solidFill>
                <a:latin typeface="Calibri" panose="020F0502020204030204" pitchFamily="34" charset="0"/>
              </a:rPr>
              <a:t>Local engagement with communities/vulnerable groups/other parties; and for communication with /government entities.</a:t>
            </a:r>
            <a:endParaRPr lang="en-NZ" sz="2400" dirty="0">
              <a:solidFill>
                <a:schemeClr val="bg1"/>
              </a:solidFill>
              <a:latin typeface="Calibri" panose="020F0502020204030204" pitchFamily="34" charset="0"/>
            </a:endParaRPr>
          </a:p>
          <a:p>
            <a:pPr marL="536575" lvl="1" indent="-342900">
              <a:lnSpc>
                <a:spcPct val="90000"/>
              </a:lnSpc>
              <a:spcBef>
                <a:spcPts val="750"/>
              </a:spcBef>
              <a:spcAft>
                <a:spcPts val="1200"/>
              </a:spcAft>
              <a:buSzPts val="1800"/>
              <a:buFont typeface="Wingdings" panose="05000000000000000000" pitchFamily="2" charset="2"/>
              <a:buChar char="ü"/>
              <a:defRPr/>
            </a:pPr>
            <a:r>
              <a:rPr lang="en-GB" sz="2400" dirty="0">
                <a:solidFill>
                  <a:schemeClr val="bg1"/>
                </a:solidFill>
                <a:latin typeface="Calibri" panose="020F0502020204030204" pitchFamily="34" charset="0"/>
              </a:rPr>
              <a:t> Information provision to Gender Cluster and discussion to address issues of relevance to that group. </a:t>
            </a:r>
            <a:endParaRPr lang="en-NZ" sz="2400" dirty="0">
              <a:solidFill>
                <a:schemeClr val="bg1"/>
              </a:solidFill>
              <a:latin typeface="Calibri" panose="020F0502020204030204" pitchFamily="34" charset="0"/>
            </a:endParaRPr>
          </a:p>
          <a:p>
            <a:pPr marL="536575" lvl="1" indent="-342900">
              <a:lnSpc>
                <a:spcPct val="90000"/>
              </a:lnSpc>
              <a:spcBef>
                <a:spcPts val="750"/>
              </a:spcBef>
              <a:spcAft>
                <a:spcPts val="1200"/>
              </a:spcAft>
              <a:buSzPts val="1800"/>
              <a:buFont typeface="Wingdings" panose="05000000000000000000" pitchFamily="2" charset="2"/>
              <a:buChar char="ü"/>
              <a:defRPr/>
            </a:pPr>
            <a:r>
              <a:rPr lang="en-GB" sz="2400" dirty="0">
                <a:solidFill>
                  <a:schemeClr val="bg1"/>
                </a:solidFill>
                <a:latin typeface="Calibri" panose="020F0502020204030204" pitchFamily="34" charset="0"/>
              </a:rPr>
              <a:t>Disclosure of Project documentation in a culturally appropriate and accessible manner</a:t>
            </a:r>
          </a:p>
          <a:p>
            <a:pPr marL="536575" lvl="1" indent="-342900">
              <a:lnSpc>
                <a:spcPct val="90000"/>
              </a:lnSpc>
              <a:spcBef>
                <a:spcPts val="750"/>
              </a:spcBef>
              <a:spcAft>
                <a:spcPts val="1200"/>
              </a:spcAft>
              <a:buSzPts val="1800"/>
              <a:buFont typeface="Wingdings" panose="05000000000000000000" pitchFamily="2" charset="2"/>
              <a:buChar char="ü"/>
              <a:defRPr/>
            </a:pPr>
            <a:r>
              <a:rPr lang="en-GB" sz="2400" dirty="0">
                <a:solidFill>
                  <a:schemeClr val="bg1"/>
                </a:solidFill>
                <a:latin typeface="Calibri" panose="020F0502020204030204" pitchFamily="34" charset="0"/>
              </a:rPr>
              <a:t>A grievance redress/complaints mechanism for any party to raise issues about the Project</a:t>
            </a:r>
            <a:endParaRPr lang="en-NZ" sz="2400" dirty="0">
              <a:solidFill>
                <a:schemeClr val="bg1"/>
              </a:solidFill>
              <a:latin typeface="Calibri" panose="020F0502020204030204" pitchFamily="34" charset="0"/>
            </a:endParaRPr>
          </a:p>
          <a:p>
            <a:pPr marR="0" algn="l" rtl="0">
              <a:spcBef>
                <a:spcPts val="600"/>
              </a:spcBef>
            </a:pPr>
            <a:endParaRPr lang="en-GB" sz="2200" b="1" dirty="0">
              <a:solidFill>
                <a:srgbClr val="FFFFFF"/>
              </a:solidFill>
              <a:latin typeface="Calibri" panose="020F0502020204030204" pitchFamily="34" charset="0"/>
            </a:endParaRPr>
          </a:p>
          <a:p>
            <a:pPr marR="0" algn="l" rtl="0">
              <a:spcBef>
                <a:spcPts val="600"/>
              </a:spcBef>
            </a:pPr>
            <a:endParaRPr lang="en-GB" sz="2200" b="1" dirty="0">
              <a:solidFill>
                <a:srgbClr val="FFFFFF"/>
              </a:solidFill>
              <a:latin typeface="Calibri" panose="020F0502020204030204" pitchFamily="34" charset="0"/>
            </a:endParaRPr>
          </a:p>
          <a:p>
            <a:pPr marR="0" algn="l" rtl="0">
              <a:spcBef>
                <a:spcPts val="600"/>
              </a:spcBef>
            </a:pPr>
            <a:endParaRPr lang="en-NZ" sz="2050" dirty="0"/>
          </a:p>
        </p:txBody>
      </p:sp>
    </p:spTree>
    <p:extLst>
      <p:ext uri="{BB962C8B-B14F-4D97-AF65-F5344CB8AC3E}">
        <p14:creationId xmlns:p14="http://schemas.microsoft.com/office/powerpoint/2010/main" val="289231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a:extLst>
              <a:ext uri="{FF2B5EF4-FFF2-40B4-BE49-F238E27FC236}">
                <a16:creationId xmlns:a16="http://schemas.microsoft.com/office/drawing/2014/main" id="{16F3CE66-5EF9-4E2A-98A7-3F32D5D65597}"/>
              </a:ext>
            </a:extLst>
          </p:cNvPr>
          <p:cNvSpPr>
            <a:spLocks noChangeArrowheads="1"/>
          </p:cNvSpPr>
          <p:nvPr/>
        </p:nvSpPr>
        <p:spPr bwMode="auto">
          <a:xfrm>
            <a:off x="0" y="10490"/>
            <a:ext cx="6858000" cy="1005966"/>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NZ" dirty="0">
              <a:solidFill>
                <a:schemeClr val="bg1"/>
              </a:solidFill>
            </a:endParaRPr>
          </a:p>
        </p:txBody>
      </p:sp>
      <p:sp>
        <p:nvSpPr>
          <p:cNvPr id="7" name="Rectangle 7">
            <a:extLst>
              <a:ext uri="{FF2B5EF4-FFF2-40B4-BE49-F238E27FC236}">
                <a16:creationId xmlns:a16="http://schemas.microsoft.com/office/drawing/2014/main" id="{1CFE31AD-5718-4EA1-9B9C-3D64F42B75E0}"/>
              </a:ext>
            </a:extLst>
          </p:cNvPr>
          <p:cNvSpPr>
            <a:spLocks noChangeArrowheads="1"/>
          </p:cNvSpPr>
          <p:nvPr/>
        </p:nvSpPr>
        <p:spPr bwMode="auto">
          <a:xfrm>
            <a:off x="-1" y="190672"/>
            <a:ext cx="68580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bg1"/>
                </a:solidFill>
                <a:effectLst/>
                <a:latin typeface="+mn-lt"/>
              </a:rPr>
              <a:t>Grievance Redress Mechanism (GRM)</a:t>
            </a:r>
          </a:p>
        </p:txBody>
      </p:sp>
      <p:sp>
        <p:nvSpPr>
          <p:cNvPr id="8" name="Rectangle 8">
            <a:extLst>
              <a:ext uri="{FF2B5EF4-FFF2-40B4-BE49-F238E27FC236}">
                <a16:creationId xmlns:a16="http://schemas.microsoft.com/office/drawing/2014/main" id="{F7BA8D45-8589-4F79-9932-BC02C62E0EA9}"/>
              </a:ext>
            </a:extLst>
          </p:cNvPr>
          <p:cNvSpPr>
            <a:spLocks noChangeArrowheads="1"/>
          </p:cNvSpPr>
          <p:nvPr/>
        </p:nvSpPr>
        <p:spPr bwMode="auto">
          <a:xfrm>
            <a:off x="1" y="2519397"/>
            <a:ext cx="6857999" cy="7376113"/>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NZ" sz="2050" dirty="0">
              <a:solidFill>
                <a:srgbClr val="FFFFFF"/>
              </a:solidFill>
              <a:latin typeface="Calibri" panose="020F0502020204030204" pitchFamily="34" charset="0"/>
            </a:endParaRPr>
          </a:p>
          <a:p>
            <a:pPr algn="ctr"/>
            <a:r>
              <a:rPr lang="en-NZ" sz="2400" dirty="0">
                <a:solidFill>
                  <a:srgbClr val="FFFFFF"/>
                </a:solidFill>
                <a:latin typeface="Calibri" panose="020F0502020204030204" pitchFamily="34" charset="0"/>
              </a:rPr>
              <a:t>Issues, concerns or grievances about the Project may be raised directly with WB Project staff, CIU staff or via the COVID-19 Hotline and contact system</a:t>
            </a:r>
          </a:p>
          <a:p>
            <a:endParaRPr lang="en-NZ" sz="2050" dirty="0">
              <a:solidFill>
                <a:srgbClr val="FFFFFF"/>
              </a:solidFill>
              <a:latin typeface="Calibri" panose="020F0502020204030204" pitchFamily="34" charset="0"/>
            </a:endParaRPr>
          </a:p>
        </p:txBody>
      </p:sp>
      <p:sp>
        <p:nvSpPr>
          <p:cNvPr id="6" name="Rectangle 5">
            <a:extLst>
              <a:ext uri="{FF2B5EF4-FFF2-40B4-BE49-F238E27FC236}">
                <a16:creationId xmlns:a16="http://schemas.microsoft.com/office/drawing/2014/main" id="{5A7037F9-5381-445E-B088-37BEC40C96BA}"/>
              </a:ext>
            </a:extLst>
          </p:cNvPr>
          <p:cNvSpPr/>
          <p:nvPr/>
        </p:nvSpPr>
        <p:spPr>
          <a:xfrm>
            <a:off x="-1" y="1016456"/>
            <a:ext cx="6858000" cy="1502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en-US" sz="1900" b="1" dirty="0"/>
              <a:t>A Grievance is …</a:t>
            </a:r>
          </a:p>
          <a:p>
            <a:pPr algn="ctr"/>
            <a:r>
              <a:rPr lang="en-US" sz="1900" i="1" dirty="0"/>
              <a:t>A report from a community or individual who believes that they are adversely affected by a World Bank-supported project</a:t>
            </a:r>
            <a:r>
              <a:rPr lang="en-US" sz="1900" b="1" dirty="0"/>
              <a:t>.</a:t>
            </a:r>
            <a:br>
              <a:rPr lang="en-US" sz="1900" b="1" dirty="0">
                <a:highlight>
                  <a:srgbClr val="FFFF00"/>
                </a:highlight>
              </a:rPr>
            </a:br>
            <a:endParaRPr lang="en-US" sz="1900" b="1" dirty="0"/>
          </a:p>
          <a:p>
            <a:pPr algn="ctr"/>
            <a:endParaRPr lang="en-NZ" dirty="0"/>
          </a:p>
        </p:txBody>
      </p:sp>
      <p:pic>
        <p:nvPicPr>
          <p:cNvPr id="9" name="Picture 8">
            <a:extLst>
              <a:ext uri="{FF2B5EF4-FFF2-40B4-BE49-F238E27FC236}">
                <a16:creationId xmlns:a16="http://schemas.microsoft.com/office/drawing/2014/main" id="{8356382E-5E59-4413-B0D6-3C1A754F2AAC}"/>
              </a:ext>
            </a:extLst>
          </p:cNvPr>
          <p:cNvPicPr/>
          <p:nvPr/>
        </p:nvPicPr>
        <p:blipFill>
          <a:blip r:embed="rId2">
            <a:extLst>
              <a:ext uri="{28A0092B-C50C-407E-A947-70E740481C1C}">
                <a14:useLocalDpi xmlns:a14="http://schemas.microsoft.com/office/drawing/2010/main" val="0"/>
              </a:ext>
            </a:extLst>
          </a:blip>
          <a:stretch>
            <a:fillRect/>
          </a:stretch>
        </p:blipFill>
        <p:spPr>
          <a:xfrm>
            <a:off x="1269062" y="4576142"/>
            <a:ext cx="4674538" cy="4779894"/>
          </a:xfrm>
          <a:prstGeom prst="rect">
            <a:avLst/>
          </a:prstGeom>
        </p:spPr>
      </p:pic>
    </p:spTree>
    <p:extLst>
      <p:ext uri="{BB962C8B-B14F-4D97-AF65-F5344CB8AC3E}">
        <p14:creationId xmlns:p14="http://schemas.microsoft.com/office/powerpoint/2010/main" val="1735037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BC96-B6DE-4404-A37B-C0E9BD4DD317}"/>
              </a:ext>
            </a:extLst>
          </p:cNvPr>
          <p:cNvSpPr>
            <a:spLocks noGrp="1"/>
          </p:cNvSpPr>
          <p:nvPr>
            <p:ph type="title"/>
          </p:nvPr>
        </p:nvSpPr>
        <p:spPr>
          <a:xfrm>
            <a:off x="0" y="0"/>
            <a:ext cx="6858000" cy="815009"/>
          </a:xfrm>
          <a:solidFill>
            <a:srgbClr val="FF0000"/>
          </a:solidFill>
        </p:spPr>
        <p:txBody>
          <a:bodyPr>
            <a:normAutofit/>
          </a:bodyPr>
          <a:lstStyle/>
          <a:p>
            <a:pPr algn="ctr"/>
            <a:r>
              <a:rPr lang="en-US" sz="3400" b="1" dirty="0">
                <a:solidFill>
                  <a:schemeClr val="bg1"/>
                </a:solidFill>
                <a:latin typeface="+mn-lt"/>
              </a:rPr>
              <a:t>Gender Based Violence (GBV)</a:t>
            </a:r>
            <a:endParaRPr lang="en-FJ" sz="3400" b="1" dirty="0">
              <a:solidFill>
                <a:schemeClr val="bg1"/>
              </a:solidFill>
              <a:latin typeface="+mn-lt"/>
            </a:endParaRPr>
          </a:p>
        </p:txBody>
      </p:sp>
      <p:sp>
        <p:nvSpPr>
          <p:cNvPr id="4" name="Rectangle 8">
            <a:extLst>
              <a:ext uri="{FF2B5EF4-FFF2-40B4-BE49-F238E27FC236}">
                <a16:creationId xmlns:a16="http://schemas.microsoft.com/office/drawing/2014/main" id="{03830A76-31C7-4EA0-8D67-8F485E1D8AC9}"/>
              </a:ext>
            </a:extLst>
          </p:cNvPr>
          <p:cNvSpPr>
            <a:spLocks noChangeArrowheads="1"/>
          </p:cNvSpPr>
          <p:nvPr/>
        </p:nvSpPr>
        <p:spPr bwMode="auto">
          <a:xfrm>
            <a:off x="0" y="3081129"/>
            <a:ext cx="6857999" cy="6884505"/>
          </a:xfrm>
          <a:prstGeom prst="rect">
            <a:avLst/>
          </a:prstGeom>
          <a:solidFill>
            <a:srgbClr val="00B0F0"/>
          </a:solidFill>
          <a:ln>
            <a:noFill/>
          </a:ln>
        </p:spPr>
        <p:txBody>
          <a:bodyPr vert="horz" wrap="square" lIns="91440" tIns="45720" rIns="91440" bIns="45720" numCol="1" anchor="t" anchorCtr="0" compatLnSpc="1">
            <a:prstTxWarp prst="textNoShape">
              <a:avLst/>
            </a:prstTxWarp>
          </a:bodyPr>
          <a:lstStyle/>
          <a:p>
            <a:pPr algn="ctr"/>
            <a:endParaRPr lang="en-GB" sz="1900" dirty="0">
              <a:solidFill>
                <a:schemeClr val="bg1"/>
              </a:solidFill>
            </a:endParaRPr>
          </a:p>
          <a:p>
            <a:pPr marL="342900" indent="-342900">
              <a:lnSpc>
                <a:spcPct val="103000"/>
              </a:lnSpc>
              <a:spcAft>
                <a:spcPts val="1200"/>
              </a:spcAft>
              <a:buSzPts val="1800"/>
              <a:buFont typeface="Wingdings" panose="05000000000000000000" pitchFamily="2" charset="2"/>
              <a:buChar char="ü"/>
            </a:pPr>
            <a:r>
              <a:rPr lang="en-US" sz="2050" dirty="0">
                <a:solidFill>
                  <a:srgbClr val="FFFFFF"/>
                </a:solidFill>
                <a:latin typeface="Calibri" panose="020F0502020204030204" pitchFamily="34" charset="0"/>
              </a:rPr>
              <a:t>WUTMI </a:t>
            </a:r>
            <a:r>
              <a:rPr lang="en-US" sz="2050" dirty="0" err="1">
                <a:solidFill>
                  <a:srgbClr val="FFFFFF"/>
                </a:solidFill>
                <a:latin typeface="Calibri" panose="020F0502020204030204" pitchFamily="34" charset="0"/>
              </a:rPr>
              <a:t>Weto</a:t>
            </a:r>
            <a:r>
              <a:rPr lang="en-US" sz="2050" dirty="0">
                <a:solidFill>
                  <a:srgbClr val="FFFFFF"/>
                </a:solidFill>
                <a:latin typeface="Calibri" panose="020F0502020204030204" pitchFamily="34" charset="0"/>
              </a:rPr>
              <a:t> in </a:t>
            </a:r>
            <a:r>
              <a:rPr lang="en-US" sz="2050" dirty="0" err="1">
                <a:solidFill>
                  <a:srgbClr val="FFFFFF"/>
                </a:solidFill>
                <a:latin typeface="Calibri" panose="020F0502020204030204" pitchFamily="34" charset="0"/>
              </a:rPr>
              <a:t>Mour</a:t>
            </a:r>
            <a:r>
              <a:rPr lang="en-US" sz="2050" dirty="0">
                <a:solidFill>
                  <a:srgbClr val="FFFFFF"/>
                </a:solidFill>
                <a:latin typeface="Calibri" panose="020F0502020204030204" pitchFamily="34" charset="0"/>
              </a:rPr>
              <a:t>: Violence Against Women and Girls Support Service (WIM), which is co-funded by the government and donor partners, ensures that survivors are accommodated in safety, have basic necessities and are provided with transport fares to enable them to attend their appointments with Micronesian Legal Services and with WIM for psychosocial support.</a:t>
            </a:r>
            <a:endParaRPr lang="en-NZ" sz="2050" dirty="0">
              <a:solidFill>
                <a:srgbClr val="FFFFFF"/>
              </a:solidFill>
              <a:latin typeface="Calibri" panose="020F0502020204030204" pitchFamily="34" charset="0"/>
            </a:endParaRPr>
          </a:p>
          <a:p>
            <a:pPr marL="342900" indent="-342900">
              <a:lnSpc>
                <a:spcPct val="103000"/>
              </a:lnSpc>
              <a:spcAft>
                <a:spcPts val="1200"/>
              </a:spcAft>
              <a:buSzPts val="1800"/>
              <a:buFont typeface="Wingdings" panose="05000000000000000000" pitchFamily="2" charset="2"/>
              <a:buChar char="ü"/>
            </a:pPr>
            <a:r>
              <a:rPr lang="en-US" sz="2050" dirty="0">
                <a:solidFill>
                  <a:srgbClr val="FFFFFF"/>
                </a:solidFill>
                <a:latin typeface="Calibri" panose="020F0502020204030204" pitchFamily="34" charset="0"/>
              </a:rPr>
              <a:t>The Domestic Violence Prevention and Protection Act (DVPPA) provides for a temporary protection order if the judge is satisfied that a complainant, or a child in the care of a complainant, is in danger from an act of domestic violence. A judge is available 24/7 to consider protection order applications, with no filing fees charged.  </a:t>
            </a:r>
            <a:endParaRPr lang="en-NZ" sz="2050" dirty="0">
              <a:solidFill>
                <a:srgbClr val="FFFFFF"/>
              </a:solidFill>
              <a:latin typeface="Calibri" panose="020F0502020204030204" pitchFamily="34" charset="0"/>
            </a:endParaRPr>
          </a:p>
          <a:p>
            <a:pPr marL="342900" indent="-342900">
              <a:lnSpc>
                <a:spcPct val="107000"/>
              </a:lnSpc>
              <a:spcAft>
                <a:spcPts val="1200"/>
              </a:spcAft>
              <a:buSzPts val="1800"/>
              <a:buFont typeface="Wingdings" panose="05000000000000000000" pitchFamily="2" charset="2"/>
              <a:buChar char="ü"/>
            </a:pPr>
            <a:r>
              <a:rPr lang="en-US" sz="2050" dirty="0">
                <a:solidFill>
                  <a:srgbClr val="FFFFFF"/>
                </a:solidFill>
                <a:latin typeface="Calibri" panose="020F0502020204030204" pitchFamily="34" charset="0"/>
              </a:rPr>
              <a:t>For the purposes of this Project, any Grievance raised in respect of GBV would be immediately referred to WIM.</a:t>
            </a:r>
            <a:endParaRPr lang="en-NZ" sz="2050" dirty="0">
              <a:solidFill>
                <a:srgbClr val="FFFFFF"/>
              </a:solidFill>
              <a:latin typeface="Calibri" panose="020F0502020204030204" pitchFamily="34" charset="0"/>
            </a:endParaRPr>
          </a:p>
        </p:txBody>
      </p:sp>
      <p:sp>
        <p:nvSpPr>
          <p:cNvPr id="5" name="Rectangle 4">
            <a:extLst>
              <a:ext uri="{FF2B5EF4-FFF2-40B4-BE49-F238E27FC236}">
                <a16:creationId xmlns:a16="http://schemas.microsoft.com/office/drawing/2014/main" id="{F9E8013B-7451-4A4A-AEDB-47E6F363A181}"/>
              </a:ext>
            </a:extLst>
          </p:cNvPr>
          <p:cNvSpPr/>
          <p:nvPr/>
        </p:nvSpPr>
        <p:spPr>
          <a:xfrm>
            <a:off x="0" y="815009"/>
            <a:ext cx="6858000" cy="2266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900" i="1" dirty="0"/>
          </a:p>
          <a:p>
            <a:pPr algn="ctr"/>
            <a:r>
              <a:rPr lang="en-GB" sz="1900" i="1" dirty="0"/>
              <a:t>GBV refers to any act perpetrated against a person's will that is based on their gender, gender norms and unequal power and gender relations, including physical, emotional or psychological and sexual violence, and the denial of resources or access to services. Women / girls are the majority of survivors of GBV, with men the majority of perpetrators.</a:t>
            </a:r>
          </a:p>
          <a:p>
            <a:pPr algn="ctr"/>
            <a:endParaRPr lang="en-GB" sz="1900" i="1" dirty="0"/>
          </a:p>
        </p:txBody>
      </p:sp>
    </p:spTree>
    <p:extLst>
      <p:ext uri="{BB962C8B-B14F-4D97-AF65-F5344CB8AC3E}">
        <p14:creationId xmlns:p14="http://schemas.microsoft.com/office/powerpoint/2010/main" val="20145539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3456</TotalTime>
  <Words>992</Words>
  <Application>Microsoft Office PowerPoint</Application>
  <PresentationFormat>A4 Paper (210x297 mm)</PresentationFormat>
  <Paragraphs>121</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Roboto</vt:lpstr>
      <vt:lpstr>Wingdings</vt:lpstr>
      <vt:lpstr>Office Theme</vt:lpstr>
      <vt:lpstr>PowerPoint Presentation</vt:lpstr>
      <vt:lpstr>PowerPoint Presentation</vt:lpstr>
      <vt:lpstr>RMI CIU Safeguards Team</vt:lpstr>
      <vt:lpstr>Safeguards Issues for COVI-19 Project</vt:lpstr>
      <vt:lpstr>PowerPoint Presentation</vt:lpstr>
      <vt:lpstr>PowerPoint Presentation</vt:lpstr>
      <vt:lpstr>PowerPoint Presentation</vt:lpstr>
      <vt:lpstr>PowerPoint Presentation</vt:lpstr>
      <vt:lpstr>Gender Based Violence (GBV)</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Garry Venus</dc:creator>
  <cp:lastModifiedBy>G. Venus</cp:lastModifiedBy>
  <cp:revision>23</cp:revision>
  <dcterms:created xsi:type="dcterms:W3CDTF">2021-08-23T02:51:09Z</dcterms:created>
  <dcterms:modified xsi:type="dcterms:W3CDTF">2022-05-26T02:36:38Z</dcterms:modified>
</cp:coreProperties>
</file>